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8" r:id="rId3"/>
    <p:sldId id="262" r:id="rId4"/>
    <p:sldId id="261" r:id="rId5"/>
    <p:sldId id="263" r:id="rId6"/>
    <p:sldId id="271" r:id="rId7"/>
    <p:sldId id="314" r:id="rId8"/>
    <p:sldId id="264" r:id="rId9"/>
    <p:sldId id="265" r:id="rId10"/>
    <p:sldId id="311" r:id="rId11"/>
    <p:sldId id="268" r:id="rId12"/>
    <p:sldId id="312" r:id="rId13"/>
    <p:sldId id="290" r:id="rId14"/>
  </p:sldIdLst>
  <p:sldSz cx="9144000" cy="5143500" type="screen16x9"/>
  <p:notesSz cx="6858000" cy="9144000"/>
  <p:embeddedFontLst>
    <p:embeddedFont>
      <p:font typeface="Arimo SemiBold" panose="020B0604020202020204" charset="0"/>
      <p:regular r:id="rId16"/>
      <p:bold r:id="rId17"/>
      <p:italic r:id="rId18"/>
      <p:boldItalic r:id="rId19"/>
    </p:embeddedFont>
    <p:embeddedFont>
      <p:font typeface="Comfortaa" panose="020B0604020202020204" charset="0"/>
      <p:regular r:id="rId20"/>
      <p:bold r:id="rId21"/>
    </p:embeddedFont>
    <p:embeddedFont>
      <p:font typeface="Didact Gothic" panose="00000500000000000000" pitchFamily="2" charset="0"/>
      <p:regular r:id="rId22"/>
    </p:embeddedFont>
    <p:embeddedFont>
      <p:font typeface="Nunito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F2FE"/>
    <a:srgbClr val="FECAD9"/>
    <a:srgbClr val="FFD9A7"/>
    <a:srgbClr val="FF4747"/>
    <a:srgbClr val="FFB9B9"/>
    <a:srgbClr val="D20000"/>
    <a:srgbClr val="EAEAEA"/>
    <a:srgbClr val="DDDD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CC22C-C4F0-444A-8C41-5715916FE6E3}">
  <a:tblStyle styleId="{716CC22C-C4F0-444A-8C41-5715916FE6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7385AE-7380-414A-BF42-26EF302152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0F492B-1ED0-4242-AE23-4BD49869C537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ae02f93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ae02f93b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e75477f9e_0_38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e75477f9e_0_38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174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e75477f9e_0_38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e75477f9e_0_38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e75477f9e_0_38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e75477f9e_0_38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43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d1b5844571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d1b5844571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ae02f922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ae02f922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ae02f9225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ae02f9225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ae02f922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ae02f922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e75477f9e_0_38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e75477f9e_0_38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e75477f9e_0_38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e75477f9e_0_38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e75477f9e_0_38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e75477f9e_0_38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387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e75477f9e_0_38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e75477f9e_0_38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e75477f9e_0_38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e75477f9e_0_38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81775" y="1939738"/>
            <a:ext cx="6180600" cy="1225500"/>
          </a:xfrm>
          <a:prstGeom prst="rect">
            <a:avLst/>
          </a:prstGeom>
          <a:effectLst>
            <a:outerShdw blurRad="42863" dist="28575" dir="8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9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787975" y="4200100"/>
            <a:ext cx="4642800" cy="499200"/>
          </a:xfrm>
          <a:prstGeom prst="rect">
            <a:avLst/>
          </a:prstGeom>
          <a:effectLst>
            <a:outerShdw blurRad="42863" dist="28575" dir="8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"/>
          </p:nvPr>
        </p:nvSpPr>
        <p:spPr>
          <a:xfrm>
            <a:off x="1627626" y="14868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2"/>
          </p:nvPr>
        </p:nvSpPr>
        <p:spPr>
          <a:xfrm>
            <a:off x="1627625" y="19413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3"/>
          </p:nvPr>
        </p:nvSpPr>
        <p:spPr>
          <a:xfrm>
            <a:off x="1627626" y="24299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4"/>
          </p:nvPr>
        </p:nvSpPr>
        <p:spPr>
          <a:xfrm>
            <a:off x="1627625" y="28844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5"/>
          </p:nvPr>
        </p:nvSpPr>
        <p:spPr>
          <a:xfrm>
            <a:off x="1627626" y="33730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6"/>
          </p:nvPr>
        </p:nvSpPr>
        <p:spPr>
          <a:xfrm>
            <a:off x="1627625" y="38275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title"/>
          </p:nvPr>
        </p:nvSpPr>
        <p:spPr>
          <a:xfrm>
            <a:off x="2181900" y="726550"/>
            <a:ext cx="4780200" cy="1163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subTitle" idx="1"/>
          </p:nvPr>
        </p:nvSpPr>
        <p:spPr>
          <a:xfrm>
            <a:off x="2855700" y="1968075"/>
            <a:ext cx="3432600" cy="9933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0"/>
          <p:cNvSpPr txBox="1"/>
          <p:nvPr/>
        </p:nvSpPr>
        <p:spPr>
          <a:xfrm>
            <a:off x="2252375" y="3641050"/>
            <a:ext cx="4646100" cy="55860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 rotWithShape="1">
          <a:blip r:embed="rId2">
            <a:alphaModFix/>
          </a:blip>
          <a:srcRect l="13117" t="26863" r="8475" b="19193"/>
          <a:stretch/>
        </p:blipFill>
        <p:spPr>
          <a:xfrm>
            <a:off x="555125" y="1808725"/>
            <a:ext cx="1497674" cy="1068125"/>
          </a:xfrm>
          <a:prstGeom prst="rect">
            <a:avLst/>
          </a:prstGeom>
          <a:noFill/>
          <a:ln>
            <a:noFill/>
          </a:ln>
          <a:effectLst>
            <a:outerShdw blurRad="71438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55" name="Google Shape;155;p31"/>
          <p:cNvPicPr preferRelativeResize="0"/>
          <p:nvPr/>
        </p:nvPicPr>
        <p:blipFill rotWithShape="1">
          <a:blip r:embed="rId2">
            <a:alphaModFix/>
          </a:blip>
          <a:srcRect l="13117" t="26863" r="8475" b="19193"/>
          <a:stretch/>
        </p:blipFill>
        <p:spPr>
          <a:xfrm rot="1533563">
            <a:off x="5973733" y="197848"/>
            <a:ext cx="1834333" cy="1308233"/>
          </a:xfrm>
          <a:prstGeom prst="rect">
            <a:avLst/>
          </a:prstGeom>
          <a:noFill/>
          <a:ln>
            <a:noFill/>
          </a:ln>
          <a:effectLst>
            <a:outerShdw blurRad="71438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56" name="Google Shape;156;p31"/>
          <p:cNvPicPr preferRelativeResize="0"/>
          <p:nvPr/>
        </p:nvPicPr>
        <p:blipFill rotWithShape="1">
          <a:blip r:embed="rId2">
            <a:alphaModFix/>
          </a:blip>
          <a:srcRect l="13117" t="26863" r="8475" b="19193"/>
          <a:stretch/>
        </p:blipFill>
        <p:spPr>
          <a:xfrm rot="-2341337">
            <a:off x="4801310" y="3267035"/>
            <a:ext cx="1658530" cy="1182857"/>
          </a:xfrm>
          <a:prstGeom prst="rect">
            <a:avLst/>
          </a:prstGeom>
          <a:noFill/>
          <a:ln>
            <a:noFill/>
          </a:ln>
          <a:effectLst>
            <a:outerShdw blurRad="71438" dist="304800" dir="9720000" algn="bl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 rotWithShape="1">
          <a:blip r:embed="rId2">
            <a:alphaModFix/>
          </a:blip>
          <a:srcRect l="12319" t="18222" r="17759" b="20649"/>
          <a:stretch/>
        </p:blipFill>
        <p:spPr>
          <a:xfrm rot="-2111796">
            <a:off x="981688" y="982037"/>
            <a:ext cx="1206326" cy="1173476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l="12319" t="18222" r="17759" b="20649"/>
          <a:stretch/>
        </p:blipFill>
        <p:spPr>
          <a:xfrm rot="1351817">
            <a:off x="2989666" y="3888511"/>
            <a:ext cx="1007720" cy="980279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60" name="Google Shape;160;p32"/>
          <p:cNvPicPr preferRelativeResize="0"/>
          <p:nvPr/>
        </p:nvPicPr>
        <p:blipFill rotWithShape="1">
          <a:blip r:embed="rId2">
            <a:alphaModFix/>
          </a:blip>
          <a:srcRect l="12319" t="18222" r="17759" b="20649"/>
          <a:stretch/>
        </p:blipFill>
        <p:spPr>
          <a:xfrm rot="-3739731">
            <a:off x="6989678" y="2243280"/>
            <a:ext cx="1399322" cy="1361222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 flipH="1">
            <a:off x="1932600" y="2359350"/>
            <a:ext cx="5278800" cy="841800"/>
          </a:xfrm>
          <a:prstGeom prst="rect">
            <a:avLst/>
          </a:prstGeom>
          <a:effectLst>
            <a:outerShdw blurRad="28575" dist="19050" dir="76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713225" y="3878625"/>
            <a:ext cx="3228000" cy="688800"/>
          </a:xfrm>
          <a:prstGeom prst="rect">
            <a:avLst/>
          </a:prstGeom>
          <a:effectLst>
            <a:outerShdw blurRad="28575" dist="19050" dir="76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46375" y="658238"/>
            <a:ext cx="2684400" cy="1052400"/>
          </a:xfrm>
          <a:prstGeom prst="rect">
            <a:avLst/>
          </a:prstGeom>
          <a:effectLst>
            <a:outerShdw blurRad="28575" dist="19050" dir="76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58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151950" y="2448900"/>
            <a:ext cx="2607600" cy="8274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155850" y="2448905"/>
            <a:ext cx="2607600" cy="8274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151950" y="3324800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155850" y="3321975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58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104500" y="1497075"/>
            <a:ext cx="4935000" cy="8265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104500" y="2531275"/>
            <a:ext cx="4935000" cy="12351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825838" y="1770525"/>
            <a:ext cx="26076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5911839" y="1770525"/>
            <a:ext cx="26076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1825838" y="3099728"/>
            <a:ext cx="26076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5911825" y="3099725"/>
            <a:ext cx="26076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1825850" y="2189225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5911825" y="2189225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1825850" y="3515600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5911825" y="3515599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822550" y="2032673"/>
            <a:ext cx="927000" cy="600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 hasCustomPrompt="1"/>
          </p:nvPr>
        </p:nvSpPr>
        <p:spPr>
          <a:xfrm>
            <a:off x="4908725" y="2032673"/>
            <a:ext cx="927000" cy="600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solidFill>
                  <a:schemeClr val="lt2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822550" y="3366657"/>
            <a:ext cx="927000" cy="600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8725" y="3366651"/>
            <a:ext cx="927000" cy="600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2585250" y="1595175"/>
            <a:ext cx="3973500" cy="2477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56"/>
              </a:buClr>
              <a:buSzPts val="1600"/>
              <a:buFont typeface="Actor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1"/>
          </p:nvPr>
        </p:nvSpPr>
        <p:spPr>
          <a:xfrm>
            <a:off x="757624" y="2692650"/>
            <a:ext cx="232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2"/>
          </p:nvPr>
        </p:nvSpPr>
        <p:spPr>
          <a:xfrm>
            <a:off x="757625" y="3081725"/>
            <a:ext cx="2323800" cy="8718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3"/>
          </p:nvPr>
        </p:nvSpPr>
        <p:spPr>
          <a:xfrm>
            <a:off x="3410099" y="2692650"/>
            <a:ext cx="232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4"/>
          </p:nvPr>
        </p:nvSpPr>
        <p:spPr>
          <a:xfrm>
            <a:off x="3410100" y="3081725"/>
            <a:ext cx="2323800" cy="8718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5"/>
          </p:nvPr>
        </p:nvSpPr>
        <p:spPr>
          <a:xfrm>
            <a:off x="6062574" y="2692650"/>
            <a:ext cx="232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6"/>
          </p:nvPr>
        </p:nvSpPr>
        <p:spPr>
          <a:xfrm>
            <a:off x="6062575" y="3081725"/>
            <a:ext cx="2323800" cy="8718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8575" dist="19050" dir="58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7" r:id="rId8"/>
    <p:sldLayoutId id="2147483672" r:id="rId9"/>
    <p:sldLayoutId id="2147483673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/>
          <p:nvPr/>
        </p:nvSpPr>
        <p:spPr>
          <a:xfrm>
            <a:off x="960800" y="902575"/>
            <a:ext cx="7222500" cy="2556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8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1481775" y="995500"/>
            <a:ext cx="6180600" cy="23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Restaurant Recommendation</a:t>
            </a:r>
            <a:br>
              <a:rPr lang="en" sz="4800" dirty="0"/>
            </a:br>
            <a:r>
              <a:rPr lang="en" sz="4800" dirty="0">
                <a:solidFill>
                  <a:srgbClr val="FF4747"/>
                </a:solidFill>
              </a:rPr>
              <a:t>Location-Based</a:t>
            </a:r>
            <a:endParaRPr sz="4800" dirty="0">
              <a:solidFill>
                <a:srgbClr val="FF4747"/>
              </a:solidFill>
            </a:endParaRPr>
          </a:p>
        </p:txBody>
      </p:sp>
      <p:sp>
        <p:nvSpPr>
          <p:cNvPr id="179" name="Google Shape;179;p39"/>
          <p:cNvSpPr txBox="1">
            <a:spLocks noGrp="1"/>
          </p:cNvSpPr>
          <p:nvPr>
            <p:ph type="subTitle" idx="1"/>
          </p:nvPr>
        </p:nvSpPr>
        <p:spPr>
          <a:xfrm>
            <a:off x="3566288" y="4148000"/>
            <a:ext cx="2344300" cy="731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4747"/>
                </a:solidFill>
              </a:rPr>
              <a:t>Team: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4747"/>
                </a:solidFill>
              </a:rPr>
              <a:t>Bar Nissim-Cohen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4747"/>
                </a:solidFill>
              </a:rPr>
              <a:t>Tamir Hakimi</a:t>
            </a:r>
            <a:endParaRPr sz="1400" b="1" dirty="0">
              <a:solidFill>
                <a:srgbClr val="FF4747"/>
              </a:solidFill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 rotWithShape="1">
          <a:blip r:embed="rId3">
            <a:alphaModFix/>
          </a:blip>
          <a:srcRect l="12319" t="18222" r="17759" b="20649"/>
          <a:stretch/>
        </p:blipFill>
        <p:spPr>
          <a:xfrm rot="4500759">
            <a:off x="7301426" y="2860051"/>
            <a:ext cx="896207" cy="871798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81" name="Google Shape;181;p39"/>
          <p:cNvPicPr preferRelativeResize="0"/>
          <p:nvPr/>
        </p:nvPicPr>
        <p:blipFill rotWithShape="1">
          <a:blip r:embed="rId3">
            <a:alphaModFix/>
          </a:blip>
          <a:srcRect l="12319" t="18222" r="17759" b="20649"/>
          <a:stretch/>
        </p:blipFill>
        <p:spPr>
          <a:xfrm>
            <a:off x="-52975" y="1810825"/>
            <a:ext cx="896207" cy="871799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82" name="Google Shape;182;p39"/>
          <p:cNvPicPr preferRelativeResize="0"/>
          <p:nvPr/>
        </p:nvPicPr>
        <p:blipFill rotWithShape="1">
          <a:blip r:embed="rId3">
            <a:alphaModFix/>
          </a:blip>
          <a:srcRect l="12319" t="18222" r="17759" b="20649"/>
          <a:stretch/>
        </p:blipFill>
        <p:spPr>
          <a:xfrm rot="7366711">
            <a:off x="7373575" y="388850"/>
            <a:ext cx="896207" cy="871799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83" name="Google Shape;183;p39"/>
          <p:cNvPicPr preferRelativeResize="0"/>
          <p:nvPr/>
        </p:nvPicPr>
        <p:blipFill rotWithShape="1">
          <a:blip r:embed="rId3">
            <a:alphaModFix/>
          </a:blip>
          <a:srcRect l="12319" t="18222" r="17759" b="20649"/>
          <a:stretch/>
        </p:blipFill>
        <p:spPr>
          <a:xfrm rot="-2111796">
            <a:off x="2141488" y="3649012"/>
            <a:ext cx="1206326" cy="1173476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2" name="Google Shape;179;p39">
            <a:extLst>
              <a:ext uri="{FF2B5EF4-FFF2-40B4-BE49-F238E27FC236}">
                <a16:creationId xmlns:a16="http://schemas.microsoft.com/office/drawing/2014/main" id="{1C64EA43-DDC0-41D6-128D-45415CC66FDF}"/>
              </a:ext>
            </a:extLst>
          </p:cNvPr>
          <p:cNvSpPr txBox="1">
            <a:spLocks/>
          </p:cNvSpPr>
          <p:nvPr/>
        </p:nvSpPr>
        <p:spPr>
          <a:xfrm>
            <a:off x="2985179" y="3459025"/>
            <a:ext cx="3568597" cy="845678"/>
          </a:xfrm>
          <a:prstGeom prst="rect">
            <a:avLst/>
          </a:prstGeom>
          <a:noFill/>
          <a:ln>
            <a:noFill/>
          </a:ln>
          <a:effectLst>
            <a:outerShdw blurRad="42863" dist="28575" dir="8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1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US" b="1" dirty="0"/>
              <a:t>Advanced topics in Machine</a:t>
            </a:r>
          </a:p>
          <a:p>
            <a:pPr marL="0" indent="0" algn="ctr"/>
            <a:r>
              <a:rPr lang="en-US" b="1" dirty="0"/>
              <a:t>Dr. Chen </a:t>
            </a:r>
            <a:r>
              <a:rPr lang="en-US" b="1" dirty="0" err="1"/>
              <a:t>Hajaj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F12134BB-197D-7EC7-18C9-091218EF7991}"/>
              </a:ext>
            </a:extLst>
          </p:cNvPr>
          <p:cNvSpPr/>
          <p:nvPr/>
        </p:nvSpPr>
        <p:spPr>
          <a:xfrm>
            <a:off x="85816" y="112440"/>
            <a:ext cx="1530606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2B0DD7FB-2E37-06F0-CF64-C37F4945D794}"/>
              </a:ext>
            </a:extLst>
          </p:cNvPr>
          <p:cNvSpPr txBox="1">
            <a:spLocks/>
          </p:cNvSpPr>
          <p:nvPr/>
        </p:nvSpPr>
        <p:spPr>
          <a:xfrm flipH="1">
            <a:off x="76738" y="65851"/>
            <a:ext cx="1530605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7 Results </a:t>
            </a:r>
            <a:endParaRPr lang="en-US" sz="2800" dirty="0"/>
          </a:p>
        </p:txBody>
      </p:sp>
      <p:pic>
        <p:nvPicPr>
          <p:cNvPr id="19" name="Google Shape;613;p64">
            <a:extLst>
              <a:ext uri="{FF2B5EF4-FFF2-40B4-BE49-F238E27FC236}">
                <a16:creationId xmlns:a16="http://schemas.microsoft.com/office/drawing/2014/main" id="{7CAEAFDE-E046-3677-D442-D3053CF67B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19482">
            <a:off x="481375" y="4063182"/>
            <a:ext cx="1283250" cy="1131937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4000"/>
              </a:srgbClr>
            </a:outerShdw>
          </a:effectLst>
        </p:spPr>
      </p:pic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622EEA03-2D24-C107-3D8B-53BC06CC6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77831"/>
              </p:ext>
            </p:extLst>
          </p:nvPr>
        </p:nvGraphicFramePr>
        <p:xfrm>
          <a:off x="1524000" y="578609"/>
          <a:ext cx="6096000" cy="1630680"/>
        </p:xfrm>
        <a:graphic>
          <a:graphicData uri="http://schemas.openxmlformats.org/drawingml/2006/table">
            <a:tbl>
              <a:tblPr rtl="1" firstRow="1" bandRow="1">
                <a:tableStyleId>{716CC22C-C4F0-444A-8C41-5715916FE6E3}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369735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175186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93859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94840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D9A7"/>
                          </a:solidFill>
                        </a:rPr>
                        <a:t>Hierarchical</a:t>
                      </a:r>
                      <a:endParaRPr lang="he-IL" dirty="0">
                        <a:solidFill>
                          <a:srgbClr val="FFD9A7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ECAD9"/>
                          </a:solidFill>
                        </a:rPr>
                        <a:t>DBSCAN</a:t>
                      </a:r>
                      <a:endParaRPr lang="he-IL" dirty="0">
                        <a:solidFill>
                          <a:srgbClr val="FECAD9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CAF2FE"/>
                          </a:solidFill>
                        </a:rPr>
                        <a:t>K-Means</a:t>
                      </a:r>
                      <a:endParaRPr lang="he-IL" dirty="0">
                        <a:solidFill>
                          <a:srgbClr val="CAF2FE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69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D9A7"/>
                          </a:solidFill>
                        </a:rPr>
                        <a:t>0.48</a:t>
                      </a:r>
                      <a:endParaRPr lang="he-IL" dirty="0">
                        <a:solidFill>
                          <a:srgbClr val="FFD9A7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ECAD9"/>
                          </a:solidFill>
                        </a:rPr>
                        <a:t>0.728</a:t>
                      </a:r>
                      <a:endParaRPr lang="he-IL" dirty="0">
                        <a:solidFill>
                          <a:srgbClr val="FECAD9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CAF2FE"/>
                          </a:solidFill>
                        </a:rPr>
                        <a:t>0.535</a:t>
                      </a:r>
                      <a:endParaRPr lang="he-IL" dirty="0">
                        <a:solidFill>
                          <a:srgbClr val="CAF2FE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" sz="1400" b="1" dirty="0">
                          <a:solidFill>
                            <a:schemeClr val="tx2"/>
                          </a:solidFill>
                        </a:rPr>
                        <a:t>Location</a:t>
                      </a:r>
                      <a:endParaRPr lang="he-I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54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D9A7"/>
                          </a:solidFill>
                        </a:rPr>
                        <a:t>High rate</a:t>
                      </a:r>
                      <a:endParaRPr lang="he-IL" dirty="0">
                        <a:solidFill>
                          <a:srgbClr val="FFD9A7"/>
                        </a:solidFill>
                      </a:endParaRPr>
                    </a:p>
                    <a:p>
                      <a:pPr algn="ctr" rtl="1"/>
                      <a:endParaRPr lang="he-IL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ECAD9"/>
                          </a:solidFill>
                        </a:rPr>
                        <a:t>High rate</a:t>
                      </a:r>
                      <a:endParaRPr lang="he-IL" dirty="0">
                        <a:solidFill>
                          <a:srgbClr val="FECAD9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CAF2FE"/>
                          </a:solidFill>
                        </a:rPr>
                        <a:t>1 low</a:t>
                      </a:r>
                    </a:p>
                    <a:p>
                      <a:pPr algn="ctr" rtl="1"/>
                      <a:r>
                        <a:rPr lang="en-US" dirty="0">
                          <a:solidFill>
                            <a:srgbClr val="CAF2FE"/>
                          </a:solidFill>
                        </a:rPr>
                        <a:t>1 mid</a:t>
                      </a:r>
                      <a:endParaRPr lang="he-IL" dirty="0">
                        <a:solidFill>
                          <a:srgbClr val="CAF2FE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Rating</a:t>
                      </a:r>
                      <a:endParaRPr lang="he-I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27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rgbClr val="FFD9A7"/>
                          </a:solidFill>
                        </a:rPr>
                        <a:t>0.051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rgbClr val="FECAD9"/>
                          </a:solidFill>
                        </a:rPr>
                        <a:t>0.0019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rgbClr val="CAF2FE"/>
                          </a:solidFill>
                        </a:rPr>
                        <a:t>0.112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Response Time</a:t>
                      </a:r>
                      <a:endParaRPr lang="he-I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387684"/>
                  </a:ext>
                </a:extLst>
              </a:tr>
            </a:tbl>
          </a:graphicData>
        </a:graphic>
      </p:graphicFrame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A9F3BD7-F2A1-C660-8DFA-146EA9848098}"/>
              </a:ext>
            </a:extLst>
          </p:cNvPr>
          <p:cNvSpPr txBox="1"/>
          <p:nvPr/>
        </p:nvSpPr>
        <p:spPr>
          <a:xfrm>
            <a:off x="2072624" y="512542"/>
            <a:ext cx="98198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Clustering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D240891-CAF9-4140-8B2F-61C39F1F2183}"/>
              </a:ext>
            </a:extLst>
          </p:cNvPr>
          <p:cNvSpPr txBox="1"/>
          <p:nvPr/>
        </p:nvSpPr>
        <p:spPr>
          <a:xfrm>
            <a:off x="1457462" y="666430"/>
            <a:ext cx="98198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Quality</a:t>
            </a:r>
            <a:endParaRPr lang="he-IL" dirty="0">
              <a:solidFill>
                <a:schemeClr val="tx2"/>
              </a:solidFill>
            </a:endParaRPr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EDDDC967-83F5-7835-4BDB-12224401E562}"/>
              </a:ext>
            </a:extLst>
          </p:cNvPr>
          <p:cNvCxnSpPr/>
          <p:nvPr/>
        </p:nvCxnSpPr>
        <p:spPr>
          <a:xfrm>
            <a:off x="1513919" y="586950"/>
            <a:ext cx="1530605" cy="334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4.png">
            <a:extLst>
              <a:ext uri="{FF2B5EF4-FFF2-40B4-BE49-F238E27FC236}">
                <a16:creationId xmlns:a16="http://schemas.microsoft.com/office/drawing/2014/main" id="{894354A5-CE41-71EC-2892-8EE85C7D7A1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499780"/>
            <a:ext cx="2157308" cy="1545098"/>
          </a:xfrm>
          <a:prstGeom prst="rect">
            <a:avLst/>
          </a:prstGeom>
          <a:ln/>
        </p:spPr>
      </p:pic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BAF840CC-CFF9-E48D-303E-A813E02AADB2}"/>
              </a:ext>
            </a:extLst>
          </p:cNvPr>
          <p:cNvCxnSpPr/>
          <p:nvPr/>
        </p:nvCxnSpPr>
        <p:spPr>
          <a:xfrm>
            <a:off x="5343632" y="2221251"/>
            <a:ext cx="0" cy="24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80;p45">
            <a:extLst>
              <a:ext uri="{FF2B5EF4-FFF2-40B4-BE49-F238E27FC236}">
                <a16:creationId xmlns:a16="http://schemas.microsoft.com/office/drawing/2014/main" id="{2D031144-7A31-B982-7BC9-AFF5F30C31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279221" y="4014446"/>
            <a:ext cx="6470757" cy="1545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system-ui"/>
              </a:rPr>
              <a:t>DBSCAN emerged as the top-performing algorithm.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system-ui"/>
              </a:rPr>
              <a:t>K-means delivered strong results by capitalizing on the clear, separate clustering 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system-ui"/>
              </a:rPr>
              <a:t>Hierarchical clustering demonstrated moderate effectiveness</a:t>
            </a:r>
          </a:p>
        </p:txBody>
      </p:sp>
      <p:pic>
        <p:nvPicPr>
          <p:cNvPr id="25" name="image3.png">
            <a:extLst>
              <a:ext uri="{FF2B5EF4-FFF2-40B4-BE49-F238E27FC236}">
                <a16:creationId xmlns:a16="http://schemas.microsoft.com/office/drawing/2014/main" id="{3BD8AD74-021C-1370-6807-CDD602E15A0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399080" y="2499780"/>
            <a:ext cx="2007933" cy="1433860"/>
          </a:xfrm>
          <a:prstGeom prst="rect">
            <a:avLst/>
          </a:prstGeom>
          <a:ln/>
        </p:spPr>
      </p:pic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4A520E0F-9DD5-813D-749A-91E9706EE057}"/>
              </a:ext>
            </a:extLst>
          </p:cNvPr>
          <p:cNvCxnSpPr/>
          <p:nvPr/>
        </p:nvCxnSpPr>
        <p:spPr>
          <a:xfrm>
            <a:off x="3814070" y="2209289"/>
            <a:ext cx="0" cy="24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84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subTitle" idx="5"/>
          </p:nvPr>
        </p:nvSpPr>
        <p:spPr>
          <a:xfrm>
            <a:off x="1067068" y="694122"/>
            <a:ext cx="7243750" cy="661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Enhancing Recommendations with Geographical Insight</a:t>
            </a:r>
          </a:p>
        </p:txBody>
      </p:sp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1A6E71D5-9D78-253A-1CFD-27CE64025155}"/>
              </a:ext>
            </a:extLst>
          </p:cNvPr>
          <p:cNvSpPr/>
          <p:nvPr/>
        </p:nvSpPr>
        <p:spPr>
          <a:xfrm>
            <a:off x="85816" y="112440"/>
            <a:ext cx="1971584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A2CE0EC5-866D-F210-5D39-DA6207C0D3B8}"/>
              </a:ext>
            </a:extLst>
          </p:cNvPr>
          <p:cNvSpPr txBox="1">
            <a:spLocks/>
          </p:cNvSpPr>
          <p:nvPr/>
        </p:nvSpPr>
        <p:spPr>
          <a:xfrm flipH="1">
            <a:off x="76738" y="65851"/>
            <a:ext cx="1980661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8 Conclusion</a:t>
            </a:r>
            <a:endParaRPr lang="en-US" sz="2800" dirty="0"/>
          </a:p>
        </p:txBody>
      </p:sp>
      <p:pic>
        <p:nvPicPr>
          <p:cNvPr id="6" name="Google Shape;497;p58">
            <a:extLst>
              <a:ext uri="{FF2B5EF4-FFF2-40B4-BE49-F238E27FC236}">
                <a16:creationId xmlns:a16="http://schemas.microsoft.com/office/drawing/2014/main" id="{78CB4867-9ADA-11EC-9881-A080F8DA5B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38368" flipH="1">
            <a:off x="-408859" y="393625"/>
            <a:ext cx="1170491" cy="1504371"/>
          </a:xfrm>
          <a:prstGeom prst="rect">
            <a:avLst/>
          </a:prstGeom>
          <a:noFill/>
          <a:ln>
            <a:noFill/>
          </a:ln>
          <a:effectLst>
            <a:outerShdw blurRad="28575" dist="295275" dir="118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8" name="Google Shape;499;p58">
            <a:extLst>
              <a:ext uri="{FF2B5EF4-FFF2-40B4-BE49-F238E27FC236}">
                <a16:creationId xmlns:a16="http://schemas.microsoft.com/office/drawing/2014/main" id="{D2F748F1-9FFD-F0CF-14F9-67CC7BD5D9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14447" flipH="1">
            <a:off x="4886018" y="4254161"/>
            <a:ext cx="1105566" cy="1420915"/>
          </a:xfrm>
          <a:prstGeom prst="rect">
            <a:avLst/>
          </a:prstGeom>
          <a:noFill/>
          <a:ln>
            <a:noFill/>
          </a:ln>
          <a:effectLst>
            <a:outerShdw blurRad="28575" dist="295275" dir="118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19" name="Google Shape;280;p45">
            <a:extLst>
              <a:ext uri="{FF2B5EF4-FFF2-40B4-BE49-F238E27FC236}">
                <a16:creationId xmlns:a16="http://schemas.microsoft.com/office/drawing/2014/main" id="{E304B1DD-D3A1-AFB8-0C20-8DF626F7AD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967013" y="1032333"/>
            <a:ext cx="8086326" cy="1610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Geo-Targeted Precision: </a:t>
            </a:r>
            <a:r>
              <a:rPr lang="en-US" sz="1600" b="0" i="0" dirty="0">
                <a:effectLst/>
                <a:latin typeface="system-ui"/>
              </a:rPr>
              <a:t>Employs user location to sustain recommendation quality, circumventing the need for extensive user history.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Streamlined Choices: </a:t>
            </a:r>
            <a:r>
              <a:rPr lang="en-US" sz="1600" b="0" i="0" dirty="0">
                <a:effectLst/>
                <a:latin typeface="system-ui"/>
              </a:rPr>
              <a:t>Averts the risk of overwhelming new users with excessive options, ensuring a focused and quality introduction.</a:t>
            </a:r>
          </a:p>
        </p:txBody>
      </p:sp>
      <p:sp>
        <p:nvSpPr>
          <p:cNvPr id="20" name="Google Shape;368;p51">
            <a:extLst>
              <a:ext uri="{FF2B5EF4-FFF2-40B4-BE49-F238E27FC236}">
                <a16:creationId xmlns:a16="http://schemas.microsoft.com/office/drawing/2014/main" id="{6093D8F0-34AE-B984-A81E-85233EA3CB06}"/>
              </a:ext>
            </a:extLst>
          </p:cNvPr>
          <p:cNvSpPr txBox="1">
            <a:spLocks/>
          </p:cNvSpPr>
          <p:nvPr/>
        </p:nvSpPr>
        <p:spPr>
          <a:xfrm>
            <a:off x="967013" y="2571274"/>
            <a:ext cx="7243750" cy="423334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1800" u="sng" dirty="0"/>
              <a:t>Strategic User Acquisition</a:t>
            </a:r>
          </a:p>
        </p:txBody>
      </p:sp>
      <p:sp>
        <p:nvSpPr>
          <p:cNvPr id="21" name="Google Shape;280;p45">
            <a:extLst>
              <a:ext uri="{FF2B5EF4-FFF2-40B4-BE49-F238E27FC236}">
                <a16:creationId xmlns:a16="http://schemas.microsoft.com/office/drawing/2014/main" id="{100D6FCC-4A4E-4FD5-0739-E9CCE981B4D5}"/>
              </a:ext>
            </a:extLst>
          </p:cNvPr>
          <p:cNvSpPr txBox="1">
            <a:spLocks/>
          </p:cNvSpPr>
          <p:nvPr/>
        </p:nvSpPr>
        <p:spPr>
          <a:xfrm flipH="1">
            <a:off x="967013" y="2922694"/>
            <a:ext cx="8086326" cy="1610855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Convenient Onboarding: </a:t>
            </a:r>
            <a:r>
              <a:rPr lang="en-US" sz="1600" b="0" dirty="0">
                <a:latin typeface="system-ui"/>
              </a:rPr>
              <a:t>Capitalizes on convenience, using immediate, location-aware recommendations to engage new users from the outset.</a:t>
            </a:r>
          </a:p>
          <a:p>
            <a:pPr marL="285750" indent="-285750">
              <a:lnSpc>
                <a:spcPct val="150000"/>
              </a:lnSpc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Building Trust: </a:t>
            </a:r>
            <a:r>
              <a:rPr lang="en-US" sz="1600" b="0" dirty="0">
                <a:latin typeface="system-ui"/>
              </a:rPr>
              <a:t>Proximity-based suggestions foster trust, enhancing the likelihood of feedback and continued interaction.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subTitle" idx="5"/>
          </p:nvPr>
        </p:nvSpPr>
        <p:spPr>
          <a:xfrm>
            <a:off x="1067068" y="694122"/>
            <a:ext cx="7243750" cy="661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Driving Business Value</a:t>
            </a:r>
          </a:p>
        </p:txBody>
      </p:sp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1A6E71D5-9D78-253A-1CFD-27CE64025155}"/>
              </a:ext>
            </a:extLst>
          </p:cNvPr>
          <p:cNvSpPr/>
          <p:nvPr/>
        </p:nvSpPr>
        <p:spPr>
          <a:xfrm>
            <a:off x="85816" y="112440"/>
            <a:ext cx="1971584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A2CE0EC5-866D-F210-5D39-DA6207C0D3B8}"/>
              </a:ext>
            </a:extLst>
          </p:cNvPr>
          <p:cNvSpPr txBox="1">
            <a:spLocks/>
          </p:cNvSpPr>
          <p:nvPr/>
        </p:nvSpPr>
        <p:spPr>
          <a:xfrm flipH="1">
            <a:off x="76738" y="65851"/>
            <a:ext cx="1980661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8 Conclusion</a:t>
            </a:r>
            <a:endParaRPr lang="en-US" sz="2800" dirty="0"/>
          </a:p>
        </p:txBody>
      </p:sp>
      <p:pic>
        <p:nvPicPr>
          <p:cNvPr id="6" name="Google Shape;497;p58">
            <a:extLst>
              <a:ext uri="{FF2B5EF4-FFF2-40B4-BE49-F238E27FC236}">
                <a16:creationId xmlns:a16="http://schemas.microsoft.com/office/drawing/2014/main" id="{78CB4867-9ADA-11EC-9881-A080F8DA5B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38368" flipH="1">
            <a:off x="-408859" y="393625"/>
            <a:ext cx="1170491" cy="1504371"/>
          </a:xfrm>
          <a:prstGeom prst="rect">
            <a:avLst/>
          </a:prstGeom>
          <a:noFill/>
          <a:ln>
            <a:noFill/>
          </a:ln>
          <a:effectLst>
            <a:outerShdw blurRad="28575" dist="295275" dir="118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8" name="Google Shape;499;p58">
            <a:extLst>
              <a:ext uri="{FF2B5EF4-FFF2-40B4-BE49-F238E27FC236}">
                <a16:creationId xmlns:a16="http://schemas.microsoft.com/office/drawing/2014/main" id="{D2F748F1-9FFD-F0CF-14F9-67CC7BD5D9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14447" flipH="1">
            <a:off x="4886018" y="4254161"/>
            <a:ext cx="1105566" cy="1420915"/>
          </a:xfrm>
          <a:prstGeom prst="rect">
            <a:avLst/>
          </a:prstGeom>
          <a:noFill/>
          <a:ln>
            <a:noFill/>
          </a:ln>
          <a:effectLst>
            <a:outerShdw blurRad="28575" dist="295275" dir="118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19" name="Google Shape;280;p45">
            <a:extLst>
              <a:ext uri="{FF2B5EF4-FFF2-40B4-BE49-F238E27FC236}">
                <a16:creationId xmlns:a16="http://schemas.microsoft.com/office/drawing/2014/main" id="{E304B1DD-D3A1-AFB8-0C20-8DF626F7AD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967013" y="1032333"/>
            <a:ext cx="8086326" cy="1610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User Retention: </a:t>
            </a:r>
            <a:r>
              <a:rPr lang="en-US" sz="1600" b="0" i="0" dirty="0">
                <a:effectLst/>
                <a:latin typeface="system-ui"/>
              </a:rPr>
              <a:t>Tailored, location-based recommendations have the potential to boost user retention by aligning with user needs from day one.</a:t>
            </a:r>
          </a:p>
          <a:p>
            <a:pPr marL="285750" lvl="0" indent="-285750">
              <a:lnSpc>
                <a:spcPct val="150000"/>
              </a:lnSpc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Revenue Growth: </a:t>
            </a:r>
            <a:r>
              <a:rPr lang="en-US" sz="1600" b="0" i="0" dirty="0">
                <a:effectLst/>
                <a:latin typeface="system-ui"/>
              </a:rPr>
              <a:t>By delivering value immediately, the system sets the stage for heightened usage and, consequently, increased revenue potential.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47549-73B0-2A7D-E47C-AF42BC277BD4}"/>
              </a:ext>
            </a:extLst>
          </p:cNvPr>
          <p:cNvSpPr txBox="1"/>
          <p:nvPr/>
        </p:nvSpPr>
        <p:spPr>
          <a:xfrm>
            <a:off x="528837" y="2994608"/>
            <a:ext cx="8086325" cy="1225868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L" sz="1800" b="1" dirty="0">
                <a:solidFill>
                  <a:schemeClr val="lt2"/>
                </a:solidFill>
                <a:latin typeface="Comfortaa"/>
                <a:sym typeface="Comfortaa"/>
              </a:rPr>
              <a:t>Proposal </a:t>
            </a:r>
            <a:r>
              <a:rPr lang="he-IL" sz="1800" b="1" dirty="0">
                <a:solidFill>
                  <a:schemeClr val="lt2"/>
                </a:solidFill>
                <a:latin typeface="Comfortaa"/>
                <a:sym typeface="Comfortaa"/>
              </a:rPr>
              <a:t>for</a:t>
            </a:r>
            <a:r>
              <a:rPr lang="en-IL" sz="1800" b="1" dirty="0">
                <a:solidFill>
                  <a:schemeClr val="lt2"/>
                </a:solidFill>
                <a:latin typeface="Comfortaa"/>
                <a:sym typeface="Comfortaa"/>
              </a:rPr>
              <a:t> future proje</a:t>
            </a:r>
            <a:r>
              <a:rPr lang="en-US" sz="1800" b="1" dirty="0" err="1">
                <a:solidFill>
                  <a:schemeClr val="lt2"/>
                </a:solidFill>
                <a:latin typeface="Comfortaa"/>
                <a:sym typeface="Comfortaa"/>
              </a:rPr>
              <a:t>ts</a:t>
            </a:r>
            <a:r>
              <a:rPr lang="en-US" sz="1800" b="1" dirty="0">
                <a:solidFill>
                  <a:schemeClr val="lt2"/>
                </a:solidFill>
                <a:latin typeface="Comfortaa"/>
                <a:sym typeface="Comfortaa"/>
              </a:rPr>
              <a:t>:</a:t>
            </a:r>
          </a:p>
          <a:p>
            <a:r>
              <a:rPr lang="en-US" sz="1600" dirty="0">
                <a:solidFill>
                  <a:schemeClr val="lt2"/>
                </a:solidFill>
                <a:latin typeface="system-ui"/>
                <a:sym typeface="Comfortaa"/>
              </a:rPr>
              <a:t>Key constraints were a limited dataset size and no user data, impacting system tailoring and assessment. Future efforts should explore hybrid recommendation models (content-based filtering with collaborative techniques) to enhance personalization, especially for new users. </a:t>
            </a:r>
            <a:endParaRPr lang="he-IL" sz="1600" dirty="0">
              <a:solidFill>
                <a:schemeClr val="lt2"/>
              </a:solidFill>
              <a:latin typeface="system-ui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39213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E85CFE-F991-E7CF-702F-1502C73F99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58964"/>
          <a:stretch/>
        </p:blipFill>
        <p:spPr>
          <a:xfrm>
            <a:off x="0" y="134666"/>
            <a:ext cx="4463519" cy="211070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892BA0-8ED2-6559-547D-BC6302826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3064" b="12360"/>
          <a:stretch/>
        </p:blipFill>
        <p:spPr>
          <a:xfrm>
            <a:off x="4680481" y="-47410"/>
            <a:ext cx="4463519" cy="2292778"/>
          </a:xfrm>
          <a:prstGeom prst="rect">
            <a:avLst/>
          </a:prstGeom>
        </p:spPr>
      </p:pic>
      <p:sp>
        <p:nvSpPr>
          <p:cNvPr id="756" name="Google Shape;756;p73"/>
          <p:cNvSpPr txBox="1">
            <a:spLocks noGrp="1"/>
          </p:cNvSpPr>
          <p:nvPr>
            <p:ph type="title"/>
          </p:nvPr>
        </p:nvSpPr>
        <p:spPr>
          <a:xfrm>
            <a:off x="1183053" y="617736"/>
            <a:ext cx="6777891" cy="1323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</a:t>
            </a:r>
            <a:endParaRPr sz="8000" dirty="0"/>
          </a:p>
        </p:txBody>
      </p:sp>
      <p:sp>
        <p:nvSpPr>
          <p:cNvPr id="2" name="Google Shape;757;p73">
            <a:extLst>
              <a:ext uri="{FF2B5EF4-FFF2-40B4-BE49-F238E27FC236}">
                <a16:creationId xmlns:a16="http://schemas.microsoft.com/office/drawing/2014/main" id="{A898D282-086F-8D89-73F9-B9184BCE8E26}"/>
              </a:ext>
            </a:extLst>
          </p:cNvPr>
          <p:cNvSpPr txBox="1">
            <a:spLocks/>
          </p:cNvSpPr>
          <p:nvPr/>
        </p:nvSpPr>
        <p:spPr>
          <a:xfrm>
            <a:off x="1978771" y="2615378"/>
            <a:ext cx="5186456" cy="1674124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bg2"/>
                </a:solidFill>
              </a:rPr>
              <a:t>Bar Nissim Cohen</a:t>
            </a:r>
            <a:endParaRPr lang="he-IL" sz="2800" dirty="0">
              <a:solidFill>
                <a:schemeClr val="bg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he-IL" sz="2800" dirty="0">
                <a:solidFill>
                  <a:schemeClr val="bg2"/>
                </a:solidFill>
              </a:rPr>
              <a:t>&amp;</a:t>
            </a:r>
            <a:endParaRPr lang="en-US" sz="2800" dirty="0">
              <a:solidFill>
                <a:schemeClr val="bg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bg2"/>
                </a:solidFill>
              </a:rPr>
              <a:t>Tamir Hakimi</a:t>
            </a:r>
          </a:p>
        </p:txBody>
      </p:sp>
      <p:pic>
        <p:nvPicPr>
          <p:cNvPr id="1030" name="Picture 6" descr="Tell Us About It - Transparent Background Yelp Logo PNG Transparent With  Clear Background ID 173556 | TOPpng">
            <a:extLst>
              <a:ext uri="{FF2B5EF4-FFF2-40B4-BE49-F238E27FC236}">
                <a16:creationId xmlns:a16="http://schemas.microsoft.com/office/drawing/2014/main" id="{50841747-DDFC-2702-967F-6A54BBCC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10000" r="95952">
                        <a14:foregroundMark x1="18690" y1="53201" x2="47857" y2="53551"/>
                        <a14:foregroundMark x1="47857" y1="53551" x2="84881" y2="52154"/>
                        <a14:foregroundMark x1="80595" y1="44470" x2="78810" y2="59837"/>
                        <a14:foregroundMark x1="83810" y1="50407" x2="93810" y2="43772"/>
                        <a14:foregroundMark x1="89881" y1="44121" x2="79881" y2="49360"/>
                        <a14:foregroundMark x1="88810" y1="51106" x2="23571" y2="62398"/>
                        <a14:foregroundMark x1="23571" y1="62398" x2="15833" y2="58789"/>
                        <a14:foregroundMark x1="17262" y1="49709" x2="14405" y2="71013"/>
                        <a14:foregroundMark x1="12976" y1="48661" x2="14762" y2="63329"/>
                        <a14:foregroundMark x1="24405" y1="55995" x2="59405" y2="51688"/>
                        <a14:foregroundMark x1="59405" y1="51688" x2="80595" y2="42724"/>
                        <a14:foregroundMark x1="76310" y1="35390" x2="74167" y2="63562"/>
                        <a14:foregroundMark x1="74167" y1="63562" x2="48810" y2="63562"/>
                        <a14:foregroundMark x1="48810" y1="63562" x2="47024" y2="62282"/>
                        <a14:foregroundMark x1="82024" y1="31898" x2="91905" y2="57625"/>
                        <a14:foregroundMark x1="91905" y1="57625" x2="91667" y2="57742"/>
                        <a14:foregroundMark x1="93810" y1="40978" x2="90952" y2="61583"/>
                        <a14:foregroundMark x1="95952" y1="45169" x2="76667" y2="61234"/>
                        <a14:foregroundMark x1="76667" y1="61234" x2="73452" y2="60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3" y="3778950"/>
            <a:ext cx="1500188" cy="153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A7D76A6-8D6F-D464-AF83-7C942A160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65" y="3955049"/>
            <a:ext cx="1751700" cy="9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0DC3F-C52F-D4DA-9C7D-393BC37B0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035" y="4750550"/>
            <a:ext cx="2796006" cy="2933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/>
          <p:nvPr/>
        </p:nvSpPr>
        <p:spPr>
          <a:xfrm>
            <a:off x="542700" y="163466"/>
            <a:ext cx="8058600" cy="706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41"/>
          <p:cNvSpPr/>
          <p:nvPr/>
        </p:nvSpPr>
        <p:spPr>
          <a:xfrm>
            <a:off x="1095651" y="1303757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1" name="Google Shape;201;p41"/>
          <p:cNvSpPr/>
          <p:nvPr/>
        </p:nvSpPr>
        <p:spPr>
          <a:xfrm>
            <a:off x="1066893" y="2962109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2" name="Google Shape;202;p41"/>
          <p:cNvSpPr/>
          <p:nvPr/>
        </p:nvSpPr>
        <p:spPr>
          <a:xfrm>
            <a:off x="1095651" y="2134598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3" name="Google Shape;203;p41"/>
          <p:cNvSpPr/>
          <p:nvPr/>
        </p:nvSpPr>
        <p:spPr>
          <a:xfrm>
            <a:off x="1066893" y="3789620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4" name="Google Shape;204;p41"/>
          <p:cNvSpPr txBox="1">
            <a:spLocks noGrp="1"/>
          </p:cNvSpPr>
          <p:nvPr>
            <p:ph type="subTitle" idx="1"/>
          </p:nvPr>
        </p:nvSpPr>
        <p:spPr>
          <a:xfrm>
            <a:off x="2043889" y="1149607"/>
            <a:ext cx="1984893" cy="34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Motivation</a:t>
            </a:r>
            <a:endParaRPr sz="1800" dirty="0"/>
          </a:p>
        </p:txBody>
      </p:sp>
      <p:sp>
        <p:nvSpPr>
          <p:cNvPr id="205" name="Google Shape;205;p41"/>
          <p:cNvSpPr txBox="1">
            <a:spLocks noGrp="1"/>
          </p:cNvSpPr>
          <p:nvPr>
            <p:ph type="subTitle" idx="2"/>
          </p:nvPr>
        </p:nvSpPr>
        <p:spPr>
          <a:xfrm>
            <a:off x="2043703" y="2069570"/>
            <a:ext cx="1984893" cy="34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Goals</a:t>
            </a:r>
            <a:endParaRPr sz="1800" dirty="0"/>
          </a:p>
        </p:txBody>
      </p:sp>
      <p:sp>
        <p:nvSpPr>
          <p:cNvPr id="206" name="Google Shape;206;p41"/>
          <p:cNvSpPr txBox="1">
            <a:spLocks noGrp="1"/>
          </p:cNvSpPr>
          <p:nvPr>
            <p:ph type="subTitle" idx="3"/>
          </p:nvPr>
        </p:nvSpPr>
        <p:spPr>
          <a:xfrm>
            <a:off x="2000539" y="2914523"/>
            <a:ext cx="1984893" cy="34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Literature</a:t>
            </a:r>
            <a:endParaRPr sz="1800" dirty="0"/>
          </a:p>
        </p:txBody>
      </p:sp>
      <p:sp>
        <p:nvSpPr>
          <p:cNvPr id="207" name="Google Shape;207;p41"/>
          <p:cNvSpPr txBox="1">
            <a:spLocks noGrp="1"/>
          </p:cNvSpPr>
          <p:nvPr>
            <p:ph type="subTitle" idx="4"/>
          </p:nvPr>
        </p:nvSpPr>
        <p:spPr>
          <a:xfrm>
            <a:off x="2000349" y="3777863"/>
            <a:ext cx="1984893" cy="34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Data</a:t>
            </a:r>
            <a:endParaRPr sz="1800" dirty="0"/>
          </a:p>
        </p:txBody>
      </p:sp>
      <p:sp>
        <p:nvSpPr>
          <p:cNvPr id="208" name="Google Shape;208;p41"/>
          <p:cNvSpPr txBox="1">
            <a:spLocks noGrp="1"/>
          </p:cNvSpPr>
          <p:nvPr>
            <p:ph type="subTitle" idx="5"/>
          </p:nvPr>
        </p:nvSpPr>
        <p:spPr>
          <a:xfrm>
            <a:off x="2043711" y="1506145"/>
            <a:ext cx="1984884" cy="341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Project motivation &amp; Problem description</a:t>
            </a:r>
            <a:endParaRPr sz="1200" dirty="0"/>
          </a:p>
        </p:txBody>
      </p:sp>
      <p:sp>
        <p:nvSpPr>
          <p:cNvPr id="209" name="Google Shape;209;p41"/>
          <p:cNvSpPr txBox="1">
            <a:spLocks noGrp="1"/>
          </p:cNvSpPr>
          <p:nvPr>
            <p:ph type="subTitle" idx="6"/>
          </p:nvPr>
        </p:nvSpPr>
        <p:spPr>
          <a:xfrm>
            <a:off x="2043702" y="2300851"/>
            <a:ext cx="1984893" cy="463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Project goals</a:t>
            </a:r>
            <a:endParaRPr sz="1200" dirty="0"/>
          </a:p>
        </p:txBody>
      </p:sp>
      <p:sp>
        <p:nvSpPr>
          <p:cNvPr id="210" name="Google Shape;210;p41"/>
          <p:cNvSpPr txBox="1">
            <a:spLocks noGrp="1"/>
          </p:cNvSpPr>
          <p:nvPr>
            <p:ph type="subTitle" idx="7"/>
          </p:nvPr>
        </p:nvSpPr>
        <p:spPr>
          <a:xfrm>
            <a:off x="2000349" y="3219883"/>
            <a:ext cx="1984893" cy="463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M</a:t>
            </a:r>
            <a:r>
              <a:rPr lang="en" sz="1200" dirty="0"/>
              <a:t>ethods &amp; techniques learning</a:t>
            </a:r>
            <a:endParaRPr sz="1200" b="1" dirty="0"/>
          </a:p>
        </p:txBody>
      </p:sp>
      <p:sp>
        <p:nvSpPr>
          <p:cNvPr id="211" name="Google Shape;211;p41"/>
          <p:cNvSpPr txBox="1">
            <a:spLocks noGrp="1"/>
          </p:cNvSpPr>
          <p:nvPr>
            <p:ph type="subTitle" idx="8"/>
          </p:nvPr>
        </p:nvSpPr>
        <p:spPr>
          <a:xfrm>
            <a:off x="2000346" y="4121553"/>
            <a:ext cx="1984893" cy="463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</a:t>
            </a:r>
            <a:r>
              <a:rPr lang="en" sz="1200" dirty="0"/>
              <a:t>ata collecting &amp; processing</a:t>
            </a:r>
            <a:endParaRPr sz="1200" dirty="0"/>
          </a:p>
        </p:txBody>
      </p:sp>
      <p:sp>
        <p:nvSpPr>
          <p:cNvPr id="212" name="Google Shape;212;p41"/>
          <p:cNvSpPr txBox="1">
            <a:spLocks noGrp="1"/>
          </p:cNvSpPr>
          <p:nvPr>
            <p:ph type="title"/>
          </p:nvPr>
        </p:nvSpPr>
        <p:spPr>
          <a:xfrm>
            <a:off x="1040601" y="1411755"/>
            <a:ext cx="705628" cy="4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213" name="Google Shape;213;p41"/>
          <p:cNvSpPr txBox="1">
            <a:spLocks noGrp="1"/>
          </p:cNvSpPr>
          <p:nvPr>
            <p:ph type="title" idx="9"/>
          </p:nvPr>
        </p:nvSpPr>
        <p:spPr>
          <a:xfrm>
            <a:off x="1040601" y="2242596"/>
            <a:ext cx="705628" cy="4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Google Shape;214;p41"/>
          <p:cNvSpPr txBox="1">
            <a:spLocks noGrp="1"/>
          </p:cNvSpPr>
          <p:nvPr>
            <p:ph type="title" idx="13"/>
          </p:nvPr>
        </p:nvSpPr>
        <p:spPr>
          <a:xfrm>
            <a:off x="1011843" y="3070116"/>
            <a:ext cx="705628" cy="4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endParaRPr sz="3200" dirty="0"/>
          </a:p>
        </p:txBody>
      </p:sp>
      <p:sp>
        <p:nvSpPr>
          <p:cNvPr id="215" name="Google Shape;215;p41"/>
          <p:cNvSpPr txBox="1">
            <a:spLocks noGrp="1"/>
          </p:cNvSpPr>
          <p:nvPr>
            <p:ph type="title" idx="14"/>
          </p:nvPr>
        </p:nvSpPr>
        <p:spPr>
          <a:xfrm>
            <a:off x="1011843" y="3897621"/>
            <a:ext cx="705628" cy="4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4</a:t>
            </a:r>
            <a:endParaRPr sz="3200" dirty="0"/>
          </a:p>
        </p:txBody>
      </p:sp>
      <p:sp>
        <p:nvSpPr>
          <p:cNvPr id="216" name="Google Shape;216;p41"/>
          <p:cNvSpPr txBox="1">
            <a:spLocks noGrp="1"/>
          </p:cNvSpPr>
          <p:nvPr>
            <p:ph type="title" idx="15"/>
          </p:nvPr>
        </p:nvSpPr>
        <p:spPr>
          <a:xfrm>
            <a:off x="713250" y="18754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pic>
        <p:nvPicPr>
          <p:cNvPr id="2" name="Google Shape;192;p40">
            <a:extLst>
              <a:ext uri="{FF2B5EF4-FFF2-40B4-BE49-F238E27FC236}">
                <a16:creationId xmlns:a16="http://schemas.microsoft.com/office/drawing/2014/main" id="{FBDE44AC-C1C8-DEC7-1933-FA2D034E61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40" r="-4839" b="9420"/>
          <a:stretch/>
        </p:blipFill>
        <p:spPr>
          <a:xfrm rot="-2473853">
            <a:off x="8238035" y="230978"/>
            <a:ext cx="926153" cy="1153192"/>
          </a:xfrm>
          <a:prstGeom prst="rect">
            <a:avLst/>
          </a:prstGeom>
          <a:noFill/>
          <a:ln>
            <a:noFill/>
          </a:ln>
          <a:effectLst>
            <a:outerShdw blurRad="57150" dist="20955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3" name="Google Shape;191;p40">
            <a:extLst>
              <a:ext uri="{FF2B5EF4-FFF2-40B4-BE49-F238E27FC236}">
                <a16:creationId xmlns:a16="http://schemas.microsoft.com/office/drawing/2014/main" id="{DDF9ED25-4703-5DDC-3A66-8E9C6BD032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40" r="-4839" b="9420"/>
          <a:stretch/>
        </p:blipFill>
        <p:spPr>
          <a:xfrm rot="1040367">
            <a:off x="100830" y="3945573"/>
            <a:ext cx="1023200" cy="1274027"/>
          </a:xfrm>
          <a:prstGeom prst="rect">
            <a:avLst/>
          </a:prstGeom>
          <a:noFill/>
          <a:ln>
            <a:noFill/>
          </a:ln>
          <a:effectLst>
            <a:outerShdw blurRad="57150" dist="20955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4" name="Google Shape;200;p41">
            <a:extLst>
              <a:ext uri="{FF2B5EF4-FFF2-40B4-BE49-F238E27FC236}">
                <a16:creationId xmlns:a16="http://schemas.microsoft.com/office/drawing/2014/main" id="{166D7A96-B9BC-0A52-4276-D7A06934DC05}"/>
              </a:ext>
            </a:extLst>
          </p:cNvPr>
          <p:cNvSpPr/>
          <p:nvPr/>
        </p:nvSpPr>
        <p:spPr>
          <a:xfrm>
            <a:off x="4684511" y="1314495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" name="Google Shape;201;p41">
            <a:extLst>
              <a:ext uri="{FF2B5EF4-FFF2-40B4-BE49-F238E27FC236}">
                <a16:creationId xmlns:a16="http://schemas.microsoft.com/office/drawing/2014/main" id="{C85DBA28-5DF4-D89A-F87F-0EC2AF6EFF81}"/>
              </a:ext>
            </a:extLst>
          </p:cNvPr>
          <p:cNvSpPr/>
          <p:nvPr/>
        </p:nvSpPr>
        <p:spPr>
          <a:xfrm>
            <a:off x="4655753" y="2972847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" name="Google Shape;202;p41">
            <a:extLst>
              <a:ext uri="{FF2B5EF4-FFF2-40B4-BE49-F238E27FC236}">
                <a16:creationId xmlns:a16="http://schemas.microsoft.com/office/drawing/2014/main" id="{E73EB830-0648-A1F8-CA91-262F5F0369EF}"/>
              </a:ext>
            </a:extLst>
          </p:cNvPr>
          <p:cNvSpPr/>
          <p:nvPr/>
        </p:nvSpPr>
        <p:spPr>
          <a:xfrm>
            <a:off x="4684511" y="2145336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203;p41">
            <a:extLst>
              <a:ext uri="{FF2B5EF4-FFF2-40B4-BE49-F238E27FC236}">
                <a16:creationId xmlns:a16="http://schemas.microsoft.com/office/drawing/2014/main" id="{BBCD62E3-3C09-4DC4-D89C-193007280F44}"/>
              </a:ext>
            </a:extLst>
          </p:cNvPr>
          <p:cNvSpPr/>
          <p:nvPr/>
        </p:nvSpPr>
        <p:spPr>
          <a:xfrm>
            <a:off x="4655753" y="3800358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204;p41">
            <a:extLst>
              <a:ext uri="{FF2B5EF4-FFF2-40B4-BE49-F238E27FC236}">
                <a16:creationId xmlns:a16="http://schemas.microsoft.com/office/drawing/2014/main" id="{672C02F3-264C-1015-2FAB-41C94F51BFEF}"/>
              </a:ext>
            </a:extLst>
          </p:cNvPr>
          <p:cNvSpPr txBox="1">
            <a:spLocks/>
          </p:cNvSpPr>
          <p:nvPr/>
        </p:nvSpPr>
        <p:spPr>
          <a:xfrm>
            <a:off x="5632749" y="1160345"/>
            <a:ext cx="1984893" cy="34369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1800" dirty="0"/>
              <a:t>Methodology</a:t>
            </a:r>
          </a:p>
        </p:txBody>
      </p:sp>
      <p:sp>
        <p:nvSpPr>
          <p:cNvPr id="9" name="Google Shape;205;p41">
            <a:extLst>
              <a:ext uri="{FF2B5EF4-FFF2-40B4-BE49-F238E27FC236}">
                <a16:creationId xmlns:a16="http://schemas.microsoft.com/office/drawing/2014/main" id="{B76E1CA1-BCB1-0813-499D-7257F2D40485}"/>
              </a:ext>
            </a:extLst>
          </p:cNvPr>
          <p:cNvSpPr txBox="1">
            <a:spLocks/>
          </p:cNvSpPr>
          <p:nvPr/>
        </p:nvSpPr>
        <p:spPr>
          <a:xfrm>
            <a:off x="5632563" y="2080308"/>
            <a:ext cx="1984893" cy="34369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Experiments</a:t>
            </a:r>
          </a:p>
        </p:txBody>
      </p:sp>
      <p:sp>
        <p:nvSpPr>
          <p:cNvPr id="10" name="Google Shape;206;p41">
            <a:extLst>
              <a:ext uri="{FF2B5EF4-FFF2-40B4-BE49-F238E27FC236}">
                <a16:creationId xmlns:a16="http://schemas.microsoft.com/office/drawing/2014/main" id="{3800F1F5-9467-8320-C2F2-EC32BEB4CF21}"/>
              </a:ext>
            </a:extLst>
          </p:cNvPr>
          <p:cNvSpPr txBox="1">
            <a:spLocks/>
          </p:cNvSpPr>
          <p:nvPr/>
        </p:nvSpPr>
        <p:spPr>
          <a:xfrm>
            <a:off x="5589399" y="2925261"/>
            <a:ext cx="3011901" cy="34369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Results</a:t>
            </a:r>
          </a:p>
        </p:txBody>
      </p:sp>
      <p:sp>
        <p:nvSpPr>
          <p:cNvPr id="11" name="Google Shape;207;p41">
            <a:extLst>
              <a:ext uri="{FF2B5EF4-FFF2-40B4-BE49-F238E27FC236}">
                <a16:creationId xmlns:a16="http://schemas.microsoft.com/office/drawing/2014/main" id="{26658C55-C2DD-C25A-EC53-4EBF59594CA9}"/>
              </a:ext>
            </a:extLst>
          </p:cNvPr>
          <p:cNvSpPr txBox="1">
            <a:spLocks/>
          </p:cNvSpPr>
          <p:nvPr/>
        </p:nvSpPr>
        <p:spPr>
          <a:xfrm>
            <a:off x="5589209" y="3788601"/>
            <a:ext cx="1984893" cy="34369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Conclusion</a:t>
            </a:r>
          </a:p>
        </p:txBody>
      </p:sp>
      <p:sp>
        <p:nvSpPr>
          <p:cNvPr id="12" name="Google Shape;208;p41">
            <a:extLst>
              <a:ext uri="{FF2B5EF4-FFF2-40B4-BE49-F238E27FC236}">
                <a16:creationId xmlns:a16="http://schemas.microsoft.com/office/drawing/2014/main" id="{50E3B65E-E935-E4FD-FF17-733BDA41A138}"/>
              </a:ext>
            </a:extLst>
          </p:cNvPr>
          <p:cNvSpPr txBox="1">
            <a:spLocks/>
          </p:cNvSpPr>
          <p:nvPr/>
        </p:nvSpPr>
        <p:spPr>
          <a:xfrm>
            <a:off x="5632571" y="1516883"/>
            <a:ext cx="1984884" cy="34155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Algorithm &amp; Technique in the project</a:t>
            </a:r>
          </a:p>
        </p:txBody>
      </p:sp>
      <p:sp>
        <p:nvSpPr>
          <p:cNvPr id="13" name="Google Shape;209;p41">
            <a:extLst>
              <a:ext uri="{FF2B5EF4-FFF2-40B4-BE49-F238E27FC236}">
                <a16:creationId xmlns:a16="http://schemas.microsoft.com/office/drawing/2014/main" id="{D64EE87F-AD07-3271-8F16-1E3763351DB8}"/>
              </a:ext>
            </a:extLst>
          </p:cNvPr>
          <p:cNvSpPr txBox="1">
            <a:spLocks/>
          </p:cNvSpPr>
          <p:nvPr/>
        </p:nvSpPr>
        <p:spPr>
          <a:xfrm>
            <a:off x="5632562" y="2311589"/>
            <a:ext cx="1984893" cy="46347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Evaluating the techniques</a:t>
            </a:r>
          </a:p>
        </p:txBody>
      </p:sp>
      <p:sp>
        <p:nvSpPr>
          <p:cNvPr id="14" name="Google Shape;210;p41">
            <a:extLst>
              <a:ext uri="{FF2B5EF4-FFF2-40B4-BE49-F238E27FC236}">
                <a16:creationId xmlns:a16="http://schemas.microsoft.com/office/drawing/2014/main" id="{7AB1BA82-8AC5-DB25-9952-1D00F52C064A}"/>
              </a:ext>
            </a:extLst>
          </p:cNvPr>
          <p:cNvSpPr txBox="1">
            <a:spLocks/>
          </p:cNvSpPr>
          <p:nvPr/>
        </p:nvSpPr>
        <p:spPr>
          <a:xfrm>
            <a:off x="5589209" y="3230621"/>
            <a:ext cx="2311779" cy="46347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/>
              <a:t>Project Implementation Results &amp; Comparison </a:t>
            </a:r>
          </a:p>
        </p:txBody>
      </p:sp>
      <p:sp>
        <p:nvSpPr>
          <p:cNvPr id="15" name="Google Shape;211;p41">
            <a:extLst>
              <a:ext uri="{FF2B5EF4-FFF2-40B4-BE49-F238E27FC236}">
                <a16:creationId xmlns:a16="http://schemas.microsoft.com/office/drawing/2014/main" id="{EA2E55DC-17A7-8D12-ED69-B62B5EDD3386}"/>
              </a:ext>
            </a:extLst>
          </p:cNvPr>
          <p:cNvSpPr txBox="1">
            <a:spLocks/>
          </p:cNvSpPr>
          <p:nvPr/>
        </p:nvSpPr>
        <p:spPr>
          <a:xfrm>
            <a:off x="5632562" y="4015522"/>
            <a:ext cx="1984893" cy="46347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Project conclusions</a:t>
            </a:r>
          </a:p>
        </p:txBody>
      </p:sp>
      <p:sp>
        <p:nvSpPr>
          <p:cNvPr id="16" name="Google Shape;212;p41">
            <a:extLst>
              <a:ext uri="{FF2B5EF4-FFF2-40B4-BE49-F238E27FC236}">
                <a16:creationId xmlns:a16="http://schemas.microsoft.com/office/drawing/2014/main" id="{B7D66E55-EA79-9180-D125-F771AD50118E}"/>
              </a:ext>
            </a:extLst>
          </p:cNvPr>
          <p:cNvSpPr txBox="1">
            <a:spLocks/>
          </p:cNvSpPr>
          <p:nvPr/>
        </p:nvSpPr>
        <p:spPr>
          <a:xfrm>
            <a:off x="4629461" y="1422493"/>
            <a:ext cx="705628" cy="454397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37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" sz="3200" dirty="0"/>
              <a:t>5</a:t>
            </a:r>
          </a:p>
        </p:txBody>
      </p:sp>
      <p:sp>
        <p:nvSpPr>
          <p:cNvPr id="17" name="Google Shape;213;p41">
            <a:extLst>
              <a:ext uri="{FF2B5EF4-FFF2-40B4-BE49-F238E27FC236}">
                <a16:creationId xmlns:a16="http://schemas.microsoft.com/office/drawing/2014/main" id="{0219B3BA-7FC9-B4BF-C5DF-8D221155B9A3}"/>
              </a:ext>
            </a:extLst>
          </p:cNvPr>
          <p:cNvSpPr txBox="1">
            <a:spLocks/>
          </p:cNvSpPr>
          <p:nvPr/>
        </p:nvSpPr>
        <p:spPr>
          <a:xfrm>
            <a:off x="4629461" y="2253334"/>
            <a:ext cx="705628" cy="454397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3700" b="1" i="0" u="none" strike="noStrike" cap="none">
                <a:solidFill>
                  <a:schemeClr val="lt2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" sz="3200" dirty="0">
                <a:latin typeface="Comfortaa"/>
                <a:ea typeface="Comfortaa"/>
                <a:cs typeface="Comfortaa"/>
                <a:sym typeface="Comfortaa"/>
              </a:rPr>
              <a:t>6</a:t>
            </a:r>
          </a:p>
        </p:txBody>
      </p:sp>
      <p:sp>
        <p:nvSpPr>
          <p:cNvPr id="18" name="Google Shape;214;p41">
            <a:extLst>
              <a:ext uri="{FF2B5EF4-FFF2-40B4-BE49-F238E27FC236}">
                <a16:creationId xmlns:a16="http://schemas.microsoft.com/office/drawing/2014/main" id="{0BA27A82-2E6D-42C8-6666-73F03CEF73B3}"/>
              </a:ext>
            </a:extLst>
          </p:cNvPr>
          <p:cNvSpPr txBox="1">
            <a:spLocks/>
          </p:cNvSpPr>
          <p:nvPr/>
        </p:nvSpPr>
        <p:spPr>
          <a:xfrm>
            <a:off x="4600703" y="3080854"/>
            <a:ext cx="705628" cy="454397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37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" sz="3200" dirty="0"/>
              <a:t>7</a:t>
            </a:r>
          </a:p>
        </p:txBody>
      </p:sp>
      <p:sp>
        <p:nvSpPr>
          <p:cNvPr id="19" name="Google Shape;215;p41">
            <a:extLst>
              <a:ext uri="{FF2B5EF4-FFF2-40B4-BE49-F238E27FC236}">
                <a16:creationId xmlns:a16="http://schemas.microsoft.com/office/drawing/2014/main" id="{33682C85-308E-B2B5-FD78-335303EE2F07}"/>
              </a:ext>
            </a:extLst>
          </p:cNvPr>
          <p:cNvSpPr txBox="1">
            <a:spLocks/>
          </p:cNvSpPr>
          <p:nvPr/>
        </p:nvSpPr>
        <p:spPr>
          <a:xfrm>
            <a:off x="4600703" y="3908359"/>
            <a:ext cx="705628" cy="454397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37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" sz="3200" dirty="0"/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>
            <a:off x="85815" y="112440"/>
            <a:ext cx="2150269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 flipH="1">
            <a:off x="-2" y="79559"/>
            <a:ext cx="2321901" cy="56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 Motivation</a:t>
            </a:r>
            <a:endParaRPr sz="2800" dirty="0"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 flipH="1">
            <a:off x="1643878" y="1702645"/>
            <a:ext cx="8086326" cy="2069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N</a:t>
            </a:r>
            <a:r>
              <a:rPr lang="en-US" b="0" i="0" dirty="0">
                <a:effectLst/>
                <a:latin typeface="system-ui"/>
              </a:rPr>
              <a:t>one / very few number of consumed items.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Users that have provided no feedback.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Lack of information to model the user preferences.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It is hard to provide personalized recommendations for users.</a:t>
            </a:r>
          </a:p>
        </p:txBody>
      </p:sp>
      <p:sp>
        <p:nvSpPr>
          <p:cNvPr id="2" name="Google Shape;280;p45">
            <a:extLst>
              <a:ext uri="{FF2B5EF4-FFF2-40B4-BE49-F238E27FC236}">
                <a16:creationId xmlns:a16="http://schemas.microsoft.com/office/drawing/2014/main" id="{15B6B13D-BB71-61CF-3ED2-3F7FC397E7FD}"/>
              </a:ext>
            </a:extLst>
          </p:cNvPr>
          <p:cNvSpPr txBox="1">
            <a:spLocks/>
          </p:cNvSpPr>
          <p:nvPr/>
        </p:nvSpPr>
        <p:spPr>
          <a:xfrm flipH="1">
            <a:off x="2742336" y="821612"/>
            <a:ext cx="3465348" cy="688800"/>
          </a:xfrm>
          <a:prstGeom prst="rect">
            <a:avLst/>
          </a:prstGeom>
          <a:noFill/>
          <a:ln>
            <a:noFill/>
          </a:ln>
          <a:effectLst>
            <a:outerShdw blurRad="28575" dist="19050" dir="76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/>
              <a:t>User Cold Start</a:t>
            </a:r>
          </a:p>
        </p:txBody>
      </p:sp>
      <p:pic>
        <p:nvPicPr>
          <p:cNvPr id="3" name="Google Shape;561;p61">
            <a:extLst>
              <a:ext uri="{FF2B5EF4-FFF2-40B4-BE49-F238E27FC236}">
                <a16:creationId xmlns:a16="http://schemas.microsoft.com/office/drawing/2014/main" id="{CA656A46-46AF-B8AE-9299-1292552A2D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666" t="4441" r="22282" b="3016"/>
          <a:stretch/>
        </p:blipFill>
        <p:spPr>
          <a:xfrm>
            <a:off x="246459" y="1050372"/>
            <a:ext cx="1190251" cy="1190249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4" name="Google Shape;561;p61">
            <a:extLst>
              <a:ext uri="{FF2B5EF4-FFF2-40B4-BE49-F238E27FC236}">
                <a16:creationId xmlns:a16="http://schemas.microsoft.com/office/drawing/2014/main" id="{BB4094CF-D718-100D-E67D-C39FD6A98C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666" t="4441" r="22282" b="3016"/>
          <a:stretch/>
        </p:blipFill>
        <p:spPr>
          <a:xfrm>
            <a:off x="7513311" y="-13419"/>
            <a:ext cx="1630689" cy="1515147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5" name="Google Shape;561;p61">
            <a:extLst>
              <a:ext uri="{FF2B5EF4-FFF2-40B4-BE49-F238E27FC236}">
                <a16:creationId xmlns:a16="http://schemas.microsoft.com/office/drawing/2014/main" id="{99C383F0-6508-D628-695A-7E337486EC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666" t="4441" r="22282" b="3016"/>
          <a:stretch/>
        </p:blipFill>
        <p:spPr>
          <a:xfrm>
            <a:off x="8328655" y="4267320"/>
            <a:ext cx="1085863" cy="1091525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75142-389E-EC63-6D70-E952E015AA4A}"/>
              </a:ext>
            </a:extLst>
          </p:cNvPr>
          <p:cNvSpPr txBox="1"/>
          <p:nvPr/>
        </p:nvSpPr>
        <p:spPr>
          <a:xfrm>
            <a:off x="746830" y="3528656"/>
            <a:ext cx="76503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ctr">
              <a:spcBef>
                <a:spcPts val="0"/>
              </a:spcBef>
              <a:spcAft>
                <a:spcPts val="0"/>
              </a:spcAft>
              <a:buClr>
                <a:srgbClr val="D20000"/>
              </a:buClr>
              <a:buSzPct val="150000"/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accent1">
                  <a:lumMod val="95000"/>
                </a:schemeClr>
              </a:solidFill>
              <a:effectLst/>
              <a:latin typeface="system-ui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accent1">
                    <a:lumMod val="95000"/>
                  </a:schemeClr>
                </a:solidFill>
                <a:effectLst/>
                <a:latin typeface="system-ui"/>
              </a:rPr>
              <a:t>The user’s data is empty, and there are no relations that can be inferred for this user.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accent1">
                    <a:lumMod val="95000"/>
                  </a:schemeClr>
                </a:solidFill>
                <a:effectLst/>
                <a:latin typeface="system-ui"/>
              </a:rPr>
              <a:t>One way where we can give new user recommendations would be through </a:t>
            </a:r>
            <a:r>
              <a:rPr lang="en-US" b="1" i="0" dirty="0">
                <a:solidFill>
                  <a:schemeClr val="accent1">
                    <a:lumMod val="95000"/>
                  </a:schemeClr>
                </a:solidFill>
                <a:effectLst/>
                <a:latin typeface="system-ui"/>
              </a:rPr>
              <a:t>location proximity data.</a:t>
            </a:r>
            <a:r>
              <a:rPr lang="en-US" b="0" i="0" dirty="0">
                <a:solidFill>
                  <a:schemeClr val="accent1">
                    <a:lumMod val="95000"/>
                  </a:schemeClr>
                </a:solidFill>
                <a:effectLst/>
                <a:latin typeface="system-ui"/>
              </a:rPr>
              <a:t> </a:t>
            </a:r>
            <a:endParaRPr lang="en-US" dirty="0">
              <a:solidFill>
                <a:schemeClr val="accent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/>
          <p:nvPr/>
        </p:nvSpPr>
        <p:spPr>
          <a:xfrm>
            <a:off x="412610" y="754265"/>
            <a:ext cx="8058600" cy="706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753710" y="7807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system-ui"/>
              </a:rPr>
              <a:t>Location-Based Recommendation System</a:t>
            </a:r>
            <a:r>
              <a:rPr lang="en-US" b="0" i="0" dirty="0">
                <a:effectLst/>
                <a:latin typeface="system-ui"/>
              </a:rPr>
              <a:t> </a:t>
            </a:r>
            <a:endParaRPr dirty="0"/>
          </a:p>
        </p:txBody>
      </p:sp>
      <p:sp>
        <p:nvSpPr>
          <p:cNvPr id="248" name="Google Shape;248;p44"/>
          <p:cNvSpPr txBox="1">
            <a:spLocks noGrp="1"/>
          </p:cNvSpPr>
          <p:nvPr>
            <p:ph type="subTitle" idx="1"/>
          </p:nvPr>
        </p:nvSpPr>
        <p:spPr>
          <a:xfrm>
            <a:off x="1893737" y="2314126"/>
            <a:ext cx="2323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</a:t>
            </a:r>
            <a:endParaRPr dirty="0"/>
          </a:p>
        </p:txBody>
      </p:sp>
      <p:sp>
        <p:nvSpPr>
          <p:cNvPr id="249" name="Google Shape;249;p44"/>
          <p:cNvSpPr txBox="1">
            <a:spLocks noGrp="1"/>
          </p:cNvSpPr>
          <p:nvPr>
            <p:ph type="subTitle" idx="2"/>
          </p:nvPr>
        </p:nvSpPr>
        <p:spPr>
          <a:xfrm>
            <a:off x="1893737" y="2699359"/>
            <a:ext cx="23238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effectLst/>
                <a:latin typeface="system-ui"/>
              </a:rPr>
              <a:t>User’s Geographical Location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effectLst/>
                <a:latin typeface="system-ui"/>
              </a:rPr>
              <a:t>(longitude, latitude)</a:t>
            </a:r>
            <a:endParaRPr dirty="0"/>
          </a:p>
        </p:txBody>
      </p:sp>
      <p:sp>
        <p:nvSpPr>
          <p:cNvPr id="250" name="Google Shape;250;p44"/>
          <p:cNvSpPr txBox="1">
            <a:spLocks noGrp="1"/>
          </p:cNvSpPr>
          <p:nvPr>
            <p:ph type="subTitle" idx="3"/>
          </p:nvPr>
        </p:nvSpPr>
        <p:spPr>
          <a:xfrm>
            <a:off x="4718094" y="2373675"/>
            <a:ext cx="2323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Restaurant Ratings</a:t>
            </a:r>
            <a:endParaRPr dirty="0"/>
          </a:p>
        </p:txBody>
      </p:sp>
      <p:sp>
        <p:nvSpPr>
          <p:cNvPr id="251" name="Google Shape;251;p44"/>
          <p:cNvSpPr txBox="1">
            <a:spLocks noGrp="1"/>
          </p:cNvSpPr>
          <p:nvPr>
            <p:ph type="subTitle" idx="4"/>
          </p:nvPr>
        </p:nvSpPr>
        <p:spPr>
          <a:xfrm>
            <a:off x="4781324" y="3114427"/>
            <a:ext cx="23238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effectLst/>
                <a:latin typeface="system-ui"/>
              </a:rPr>
              <a:t>Recommend the Top 10 Nearby Restaurants</a:t>
            </a:r>
            <a:endParaRPr dirty="0"/>
          </a:p>
        </p:txBody>
      </p:sp>
      <p:sp>
        <p:nvSpPr>
          <p:cNvPr id="4" name="Google Shape;278;p45">
            <a:extLst>
              <a:ext uri="{FF2B5EF4-FFF2-40B4-BE49-F238E27FC236}">
                <a16:creationId xmlns:a16="http://schemas.microsoft.com/office/drawing/2014/main" id="{E3379486-CCA0-92E1-F77E-710E3C0BB2C9}"/>
              </a:ext>
            </a:extLst>
          </p:cNvPr>
          <p:cNvSpPr/>
          <p:nvPr/>
        </p:nvSpPr>
        <p:spPr>
          <a:xfrm>
            <a:off x="85815" y="112440"/>
            <a:ext cx="1335791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" name="Google Shape;279;p45">
            <a:extLst>
              <a:ext uri="{FF2B5EF4-FFF2-40B4-BE49-F238E27FC236}">
                <a16:creationId xmlns:a16="http://schemas.microsoft.com/office/drawing/2014/main" id="{B542E90D-E799-7199-B90C-AFBD60C1678D}"/>
              </a:ext>
            </a:extLst>
          </p:cNvPr>
          <p:cNvSpPr txBox="1">
            <a:spLocks/>
          </p:cNvSpPr>
          <p:nvPr/>
        </p:nvSpPr>
        <p:spPr>
          <a:xfrm flipH="1">
            <a:off x="-3" y="79559"/>
            <a:ext cx="1471615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2 Goals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E88CD-AD2C-6D92-2BD9-95AC2DA36734}"/>
              </a:ext>
            </a:extLst>
          </p:cNvPr>
          <p:cNvSpPr txBox="1"/>
          <p:nvPr/>
        </p:nvSpPr>
        <p:spPr>
          <a:xfrm>
            <a:off x="1211712" y="3990051"/>
            <a:ext cx="6720575" cy="817245"/>
          </a:xfrm>
          <a:prstGeom prst="round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D20000"/>
                </a:solidFill>
                <a:effectLst/>
                <a:latin typeface="system-ui"/>
              </a:rPr>
              <a:t>By providing an initial recommendation that is convenient for the user,</a:t>
            </a:r>
          </a:p>
          <a:p>
            <a:pPr algn="ctr"/>
            <a:r>
              <a:rPr lang="en-US" b="0" i="0" dirty="0">
                <a:solidFill>
                  <a:srgbClr val="D20000"/>
                </a:solidFill>
                <a:effectLst/>
                <a:latin typeface="system-ui"/>
              </a:rPr>
              <a:t>we can attract him to start using the platform and thereafter build on his initial preference to recommend other restaurants in more accurate methods</a:t>
            </a:r>
            <a:endParaRPr lang="en-IL" dirty="0">
              <a:solidFill>
                <a:srgbClr val="D20000"/>
              </a:solidFill>
            </a:endParaRPr>
          </a:p>
        </p:txBody>
      </p:sp>
      <p:sp>
        <p:nvSpPr>
          <p:cNvPr id="12" name="Google Shape;370;p51">
            <a:extLst>
              <a:ext uri="{FF2B5EF4-FFF2-40B4-BE49-F238E27FC236}">
                <a16:creationId xmlns:a16="http://schemas.microsoft.com/office/drawing/2014/main" id="{A121DFBC-A33A-CE37-BD85-4441E20F8C2E}"/>
              </a:ext>
            </a:extLst>
          </p:cNvPr>
          <p:cNvSpPr/>
          <p:nvPr/>
        </p:nvSpPr>
        <p:spPr>
          <a:xfrm>
            <a:off x="2740452" y="1760696"/>
            <a:ext cx="530553" cy="527125"/>
          </a:xfrm>
          <a:prstGeom prst="ellipse">
            <a:avLst/>
          </a:prstGeom>
          <a:noFill/>
          <a:ln w="19050" cap="flat" cmpd="sng">
            <a:solidFill>
              <a:srgbClr val="FF4747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19050" dir="816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373;p51">
            <a:extLst>
              <a:ext uri="{FF2B5EF4-FFF2-40B4-BE49-F238E27FC236}">
                <a16:creationId xmlns:a16="http://schemas.microsoft.com/office/drawing/2014/main" id="{4F3B2A5F-77E3-FF73-5230-4DFAF039A9DE}"/>
              </a:ext>
            </a:extLst>
          </p:cNvPr>
          <p:cNvGrpSpPr/>
          <p:nvPr/>
        </p:nvGrpSpPr>
        <p:grpSpPr>
          <a:xfrm>
            <a:off x="2872515" y="1878550"/>
            <a:ext cx="266425" cy="274761"/>
            <a:chOff x="3895050" y="3806775"/>
            <a:chExt cx="419725" cy="481175"/>
          </a:xfrm>
          <a:solidFill>
            <a:srgbClr val="FF4747"/>
          </a:solidFill>
        </p:grpSpPr>
        <p:sp>
          <p:nvSpPr>
            <p:cNvPr id="14" name="Google Shape;374;p51">
              <a:extLst>
                <a:ext uri="{FF2B5EF4-FFF2-40B4-BE49-F238E27FC236}">
                  <a16:creationId xmlns:a16="http://schemas.microsoft.com/office/drawing/2014/main" id="{499D4083-12DA-C9DC-D328-961322507052}"/>
                </a:ext>
              </a:extLst>
            </p:cNvPr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75;p51">
              <a:extLst>
                <a:ext uri="{FF2B5EF4-FFF2-40B4-BE49-F238E27FC236}">
                  <a16:creationId xmlns:a16="http://schemas.microsoft.com/office/drawing/2014/main" id="{93A922F2-F0E4-2190-861E-6C7B6E8D72B4}"/>
                </a:ext>
              </a:extLst>
            </p:cNvPr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" name="Google Shape;370;p51">
            <a:extLst>
              <a:ext uri="{FF2B5EF4-FFF2-40B4-BE49-F238E27FC236}">
                <a16:creationId xmlns:a16="http://schemas.microsoft.com/office/drawing/2014/main" id="{1EC2061C-DC26-9F09-D62C-C3AA1E023CE4}"/>
              </a:ext>
            </a:extLst>
          </p:cNvPr>
          <p:cNvSpPr/>
          <p:nvPr/>
        </p:nvSpPr>
        <p:spPr>
          <a:xfrm>
            <a:off x="5607720" y="1766308"/>
            <a:ext cx="530553" cy="527125"/>
          </a:xfrm>
          <a:prstGeom prst="ellipse">
            <a:avLst/>
          </a:prstGeom>
          <a:noFill/>
          <a:ln w="19050" cap="flat" cmpd="sng">
            <a:solidFill>
              <a:srgbClr val="FF4747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19050" dir="816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373;p51">
            <a:extLst>
              <a:ext uri="{FF2B5EF4-FFF2-40B4-BE49-F238E27FC236}">
                <a16:creationId xmlns:a16="http://schemas.microsoft.com/office/drawing/2014/main" id="{43037923-D8BA-3183-E2A1-7353B6F6DC4F}"/>
              </a:ext>
            </a:extLst>
          </p:cNvPr>
          <p:cNvGrpSpPr/>
          <p:nvPr/>
        </p:nvGrpSpPr>
        <p:grpSpPr>
          <a:xfrm>
            <a:off x="5739783" y="1884162"/>
            <a:ext cx="266425" cy="274761"/>
            <a:chOff x="3895050" y="3806775"/>
            <a:chExt cx="419725" cy="481175"/>
          </a:xfrm>
          <a:solidFill>
            <a:srgbClr val="FF4747"/>
          </a:solidFill>
        </p:grpSpPr>
        <p:sp>
          <p:nvSpPr>
            <p:cNvPr id="18" name="Google Shape;374;p51">
              <a:extLst>
                <a:ext uri="{FF2B5EF4-FFF2-40B4-BE49-F238E27FC236}">
                  <a16:creationId xmlns:a16="http://schemas.microsoft.com/office/drawing/2014/main" id="{91D0655E-89F1-6E93-859B-95FB3F16E4FA}"/>
                </a:ext>
              </a:extLst>
            </p:cNvPr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375;p51">
              <a:extLst>
                <a:ext uri="{FF2B5EF4-FFF2-40B4-BE49-F238E27FC236}">
                  <a16:creationId xmlns:a16="http://schemas.microsoft.com/office/drawing/2014/main" id="{E93CC855-BD8D-E2B0-7E1E-20D67DC40294}"/>
                </a:ext>
              </a:extLst>
            </p:cNvPr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subTitle" idx="1"/>
          </p:nvPr>
        </p:nvSpPr>
        <p:spPr>
          <a:xfrm>
            <a:off x="53621" y="782492"/>
            <a:ext cx="4183843" cy="3097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system-ui"/>
              </a:rPr>
              <a:t>The naive solution to this problem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system-ui"/>
              </a:rPr>
              <a:t>As the literature suggests: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system-ui"/>
              </a:rPr>
              <a:t>First, give a random recommendation.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system-ui"/>
              </a:rPr>
              <a:t>For every following recommendation: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system-ui"/>
              </a:rPr>
              <a:t>take feedback, retrain, sort the predicted ratings, and return the highest projected recommendation.</a:t>
            </a:r>
            <a:endParaRPr dirty="0"/>
          </a:p>
        </p:txBody>
      </p:sp>
      <p:sp>
        <p:nvSpPr>
          <p:cNvPr id="4" name="Google Shape;278;p45">
            <a:extLst>
              <a:ext uri="{FF2B5EF4-FFF2-40B4-BE49-F238E27FC236}">
                <a16:creationId xmlns:a16="http://schemas.microsoft.com/office/drawing/2014/main" id="{DE3D4DF3-2EF4-7185-6B82-44B5CA552C1B}"/>
              </a:ext>
            </a:extLst>
          </p:cNvPr>
          <p:cNvSpPr/>
          <p:nvPr/>
        </p:nvSpPr>
        <p:spPr>
          <a:xfrm>
            <a:off x="85815" y="112440"/>
            <a:ext cx="1921579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" name="Google Shape;279;p45">
            <a:extLst>
              <a:ext uri="{FF2B5EF4-FFF2-40B4-BE49-F238E27FC236}">
                <a16:creationId xmlns:a16="http://schemas.microsoft.com/office/drawing/2014/main" id="{8ED0C3CD-FD2D-6DBE-A188-DFD19E995155}"/>
              </a:ext>
            </a:extLst>
          </p:cNvPr>
          <p:cNvSpPr txBox="1">
            <a:spLocks/>
          </p:cNvSpPr>
          <p:nvPr/>
        </p:nvSpPr>
        <p:spPr>
          <a:xfrm flipH="1">
            <a:off x="53621" y="89098"/>
            <a:ext cx="1985966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3 Literature</a:t>
            </a:r>
            <a:endParaRPr lang="en-US" sz="2800" dirty="0"/>
          </a:p>
        </p:txBody>
      </p:sp>
      <p:pic>
        <p:nvPicPr>
          <p:cNvPr id="8" name="Google Shape;299;p47">
            <a:extLst>
              <a:ext uri="{FF2B5EF4-FFF2-40B4-BE49-F238E27FC236}">
                <a16:creationId xmlns:a16="http://schemas.microsoft.com/office/drawing/2014/main" id="{69DCD7EE-BFF2-F5DA-9242-6EBA4A456BDC}"/>
              </a:ext>
            </a:extLst>
          </p:cNvPr>
          <p:cNvPicPr preferRelativeResize="0"/>
          <p:nvPr/>
        </p:nvPicPr>
        <p:blipFill>
          <a:blip r:embed="rId3"/>
          <a:srcRect l="13154" r="13154"/>
          <a:stretch/>
        </p:blipFill>
        <p:spPr>
          <a:xfrm>
            <a:off x="4237464" y="782492"/>
            <a:ext cx="6068961" cy="309767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8220000" algn="bl" rotWithShape="0">
              <a:srgbClr val="000000">
                <a:alpha val="17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8C4824-DB93-C762-DB8A-D1BAAF7093C1}"/>
              </a:ext>
            </a:extLst>
          </p:cNvPr>
          <p:cNvSpPr txBox="1"/>
          <p:nvPr/>
        </p:nvSpPr>
        <p:spPr>
          <a:xfrm>
            <a:off x="1211712" y="4299767"/>
            <a:ext cx="6720575" cy="578882"/>
          </a:xfrm>
          <a:prstGeom prst="round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D20000"/>
                </a:solidFill>
                <a:latin typeface="system-ui"/>
              </a:rPr>
              <a:t>This solution may work BUT we would like to create a more successful user experience in the first recommendation by relevancy of location &amp; good restaurants</a:t>
            </a:r>
            <a:endParaRPr lang="en-IL" dirty="0">
              <a:solidFill>
                <a:srgbClr val="D2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/>
          <p:nvPr/>
        </p:nvSpPr>
        <p:spPr>
          <a:xfrm>
            <a:off x="8179057" y="196623"/>
            <a:ext cx="736500" cy="736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4"/>
          <p:cNvSpPr txBox="1"/>
          <p:nvPr/>
        </p:nvSpPr>
        <p:spPr>
          <a:xfrm flipH="1">
            <a:off x="5050162" y="293141"/>
            <a:ext cx="2219400" cy="39690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Collect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Data</a:t>
            </a:r>
            <a:endParaRPr sz="2200" b="1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8" name="Google Shape;428;p54"/>
          <p:cNvSpPr txBox="1"/>
          <p:nvPr/>
        </p:nvSpPr>
        <p:spPr>
          <a:xfrm flipH="1">
            <a:off x="4625395" y="780907"/>
            <a:ext cx="3184000" cy="786254"/>
          </a:xfrm>
          <a:prstGeom prst="rect">
            <a:avLst/>
          </a:prstGeom>
          <a:noFill/>
          <a:ln>
            <a:noFill/>
          </a:ln>
          <a:effectLst>
            <a:outerShdw blurRad="57150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Yelp API –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Restaurants data: </a:t>
            </a:r>
            <a:r>
              <a:rPr lang="en" sz="1600" b="1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</a:t>
            </a:r>
            <a:r>
              <a:rPr lang="en-US" sz="1600" b="1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exas</a:t>
            </a:r>
            <a:endParaRPr sz="1600" b="1" dirty="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0" name="Google Shape;430;p54"/>
          <p:cNvSpPr/>
          <p:nvPr/>
        </p:nvSpPr>
        <p:spPr>
          <a:xfrm>
            <a:off x="8039406" y="2059872"/>
            <a:ext cx="736500" cy="736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4"/>
          <p:cNvSpPr txBox="1"/>
          <p:nvPr/>
        </p:nvSpPr>
        <p:spPr>
          <a:xfrm flipH="1">
            <a:off x="5103704" y="1995786"/>
            <a:ext cx="2377700" cy="39690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Data Preprocessing</a:t>
            </a:r>
            <a:endParaRPr sz="2200" b="1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2" name="Google Shape;432;p54"/>
          <p:cNvSpPr txBox="1"/>
          <p:nvPr/>
        </p:nvSpPr>
        <p:spPr>
          <a:xfrm flipH="1">
            <a:off x="5103704" y="2980066"/>
            <a:ext cx="4138796" cy="2028384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</a:rPr>
              <a:t>Duplicate reduction </a:t>
            </a:r>
            <a:endParaRPr lang="en-US" sz="1600" dirty="0">
              <a:solidFill>
                <a:schemeClr val="lt2"/>
              </a:solidFill>
              <a:latin typeface="Didact Gothic"/>
              <a:sym typeface="Didact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  <a:sym typeface="Didact Gothic"/>
              </a:rPr>
              <a:t>Split the “Coordinated” column into “latitude” &amp; “longitude” columns.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</a:rPr>
              <a:t>created new columns as the addresses (restaurant branches).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</a:rPr>
              <a:t>Treat missing values (only in addresses- restaurant without 3+ branches)</a:t>
            </a:r>
            <a:endParaRPr lang="en-US" sz="1600" dirty="0">
              <a:solidFill>
                <a:schemeClr val="lt2"/>
              </a:solidFill>
              <a:latin typeface="Didact Gothic"/>
              <a:sym typeface="Didact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  <a:sym typeface="Didact Gothic"/>
              </a:rPr>
              <a:t>Show open restaurants only.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2"/>
              </a:solidFill>
              <a:latin typeface="Didact Gothic"/>
              <a:sym typeface="Didact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sz="160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 rotWithShape="1">
          <a:blip r:embed="rId3">
            <a:alphaModFix/>
          </a:blip>
          <a:srcRect r="8767" b="26825"/>
          <a:stretch/>
        </p:blipFill>
        <p:spPr>
          <a:xfrm rot="-2532926">
            <a:off x="-178933" y="4486436"/>
            <a:ext cx="949737" cy="841858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440" name="Google Shape;440;p54"/>
          <p:cNvPicPr preferRelativeResize="0"/>
          <p:nvPr/>
        </p:nvPicPr>
        <p:blipFill rotWithShape="1">
          <a:blip r:embed="rId3">
            <a:alphaModFix/>
          </a:blip>
          <a:srcRect r="8767" b="26825"/>
          <a:stretch/>
        </p:blipFill>
        <p:spPr>
          <a:xfrm rot="2950904">
            <a:off x="8200473" y="4555472"/>
            <a:ext cx="1243030" cy="1101829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364BD49C-1310-C4FB-11DB-E6F3C9030350}"/>
              </a:ext>
            </a:extLst>
          </p:cNvPr>
          <p:cNvSpPr/>
          <p:nvPr/>
        </p:nvSpPr>
        <p:spPr>
          <a:xfrm>
            <a:off x="85816" y="112440"/>
            <a:ext cx="1378654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68CAD3EE-64A9-4894-6AE9-89F6D6709335}"/>
              </a:ext>
            </a:extLst>
          </p:cNvPr>
          <p:cNvSpPr txBox="1">
            <a:spLocks/>
          </p:cNvSpPr>
          <p:nvPr/>
        </p:nvSpPr>
        <p:spPr>
          <a:xfrm flipH="1">
            <a:off x="-22583" y="96212"/>
            <a:ext cx="1471615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4 Data</a:t>
            </a:r>
            <a:endParaRPr lang="en-US" sz="2800" dirty="0"/>
          </a:p>
        </p:txBody>
      </p:sp>
      <p:sp>
        <p:nvSpPr>
          <p:cNvPr id="4" name="Google Shape;376;p51">
            <a:extLst>
              <a:ext uri="{FF2B5EF4-FFF2-40B4-BE49-F238E27FC236}">
                <a16:creationId xmlns:a16="http://schemas.microsoft.com/office/drawing/2014/main" id="{F7E951C4-C7CC-44E1-1773-E52A90B89D17}"/>
              </a:ext>
            </a:extLst>
          </p:cNvPr>
          <p:cNvSpPr/>
          <p:nvPr/>
        </p:nvSpPr>
        <p:spPr>
          <a:xfrm>
            <a:off x="8207364" y="224356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E9792B06-7834-77BE-1276-F3FDFCFF6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8706" y="323707"/>
            <a:ext cx="457200" cy="45720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0D3265D5-696E-741B-7453-95297ABB1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98" y="1278006"/>
            <a:ext cx="2398612" cy="799537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4970E83A-FBEF-E569-A8C1-DB405A1DB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98" y="2344719"/>
            <a:ext cx="4464922" cy="675128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E0FBC1FE-44FC-BFE5-8E9A-F4D0CDF4E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298" y="3287023"/>
            <a:ext cx="4618446" cy="733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4"/>
          <p:cNvPicPr preferRelativeResize="0"/>
          <p:nvPr/>
        </p:nvPicPr>
        <p:blipFill rotWithShape="1">
          <a:blip r:embed="rId3">
            <a:alphaModFix/>
          </a:blip>
          <a:srcRect r="8767" b="26825"/>
          <a:stretch/>
        </p:blipFill>
        <p:spPr>
          <a:xfrm rot="-2532926">
            <a:off x="4973744" y="4805446"/>
            <a:ext cx="949737" cy="841858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440" name="Google Shape;440;p54"/>
          <p:cNvPicPr preferRelativeResize="0"/>
          <p:nvPr/>
        </p:nvPicPr>
        <p:blipFill rotWithShape="1">
          <a:blip r:embed="rId3">
            <a:alphaModFix/>
          </a:blip>
          <a:srcRect r="8767" b="26825"/>
          <a:stretch/>
        </p:blipFill>
        <p:spPr>
          <a:xfrm rot="2950904">
            <a:off x="8200473" y="4555472"/>
            <a:ext cx="1243030" cy="1101829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364BD49C-1310-C4FB-11DB-E6F3C9030350}"/>
              </a:ext>
            </a:extLst>
          </p:cNvPr>
          <p:cNvSpPr/>
          <p:nvPr/>
        </p:nvSpPr>
        <p:spPr>
          <a:xfrm>
            <a:off x="85816" y="112440"/>
            <a:ext cx="1378654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68CAD3EE-64A9-4894-6AE9-89F6D6709335}"/>
              </a:ext>
            </a:extLst>
          </p:cNvPr>
          <p:cNvSpPr txBox="1">
            <a:spLocks/>
          </p:cNvSpPr>
          <p:nvPr/>
        </p:nvSpPr>
        <p:spPr>
          <a:xfrm flipH="1">
            <a:off x="-22583" y="96212"/>
            <a:ext cx="1471615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4 Data</a:t>
            </a:r>
            <a:endParaRPr lang="en-US" sz="2800" dirty="0"/>
          </a:p>
        </p:txBody>
      </p:sp>
      <p:sp>
        <p:nvSpPr>
          <p:cNvPr id="5" name="Google Shape;427;p54">
            <a:extLst>
              <a:ext uri="{FF2B5EF4-FFF2-40B4-BE49-F238E27FC236}">
                <a16:creationId xmlns:a16="http://schemas.microsoft.com/office/drawing/2014/main" id="{EC57C62A-B6ED-14AF-59E8-1B69A1760E45}"/>
              </a:ext>
            </a:extLst>
          </p:cNvPr>
          <p:cNvSpPr txBox="1"/>
          <p:nvPr/>
        </p:nvSpPr>
        <p:spPr>
          <a:xfrm flipH="1">
            <a:off x="5955601" y="308291"/>
            <a:ext cx="2219400" cy="39690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Visualization</a:t>
            </a:r>
            <a:endParaRPr sz="2200" b="1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Google Shape;430;p54">
            <a:extLst>
              <a:ext uri="{FF2B5EF4-FFF2-40B4-BE49-F238E27FC236}">
                <a16:creationId xmlns:a16="http://schemas.microsoft.com/office/drawing/2014/main" id="{571AF64B-283E-A25B-278F-4C37FBC3E3AA}"/>
              </a:ext>
            </a:extLst>
          </p:cNvPr>
          <p:cNvSpPr/>
          <p:nvPr/>
        </p:nvSpPr>
        <p:spPr>
          <a:xfrm>
            <a:off x="8190439" y="158477"/>
            <a:ext cx="736500" cy="736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גרפיקה 8" descr="תרשים עמודות עם מילוי מלא">
            <a:extLst>
              <a:ext uri="{FF2B5EF4-FFF2-40B4-BE49-F238E27FC236}">
                <a16:creationId xmlns:a16="http://schemas.microsoft.com/office/drawing/2014/main" id="{F85F7CBD-6559-5BFF-C722-BC668A319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3731" y="308291"/>
            <a:ext cx="523164" cy="52316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51EDC64-0281-300B-43B2-8302C5EE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598" y="1112641"/>
            <a:ext cx="2322014" cy="229483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1AFC5C4-28F1-2B35-DCDD-90935E864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41" y="1736024"/>
            <a:ext cx="2644982" cy="167145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F534A8B-F0F0-9C01-04F4-9E8A4090F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093" y="1090883"/>
            <a:ext cx="2996460" cy="2316592"/>
          </a:xfrm>
          <a:prstGeom prst="rect">
            <a:avLst/>
          </a:prstGeom>
        </p:spPr>
      </p:pic>
      <p:sp>
        <p:nvSpPr>
          <p:cNvPr id="12" name="Google Shape;432;p54">
            <a:extLst>
              <a:ext uri="{FF2B5EF4-FFF2-40B4-BE49-F238E27FC236}">
                <a16:creationId xmlns:a16="http://schemas.microsoft.com/office/drawing/2014/main" id="{EEDC039D-373C-6D14-FB81-C770596536F6}"/>
              </a:ext>
            </a:extLst>
          </p:cNvPr>
          <p:cNvSpPr txBox="1"/>
          <p:nvPr/>
        </p:nvSpPr>
        <p:spPr>
          <a:xfrm flipH="1">
            <a:off x="3058524" y="3087746"/>
            <a:ext cx="2390088" cy="1886225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</a:rPr>
              <a:t>A trend towards higher customer satisfaction.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  <a:sym typeface="Didact Gothic"/>
              </a:rPr>
              <a:t>establishments with greater review counts often deliver quality experiences consistently enough to maintain a high rating.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sz="105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" name="Google Shape;432;p54">
            <a:extLst>
              <a:ext uri="{FF2B5EF4-FFF2-40B4-BE49-F238E27FC236}">
                <a16:creationId xmlns:a16="http://schemas.microsoft.com/office/drawing/2014/main" id="{438482CE-E862-15D7-3141-A1620CED4B58}"/>
              </a:ext>
            </a:extLst>
          </p:cNvPr>
          <p:cNvSpPr txBox="1"/>
          <p:nvPr/>
        </p:nvSpPr>
        <p:spPr>
          <a:xfrm flipH="1">
            <a:off x="161447" y="3087746"/>
            <a:ext cx="2390088" cy="1886225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</a:rPr>
              <a:t>while customers are generally satisfied, they may reserve the highest rating for exceptional experiences.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  <a:sym typeface="Didact Gothic"/>
              </a:rPr>
              <a:t>customers are less likely to rate their experience unless it meets a baseline level of satisfaction.</a:t>
            </a:r>
            <a:endParaRPr sz="105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" name="Google Shape;432;p54">
            <a:extLst>
              <a:ext uri="{FF2B5EF4-FFF2-40B4-BE49-F238E27FC236}">
                <a16:creationId xmlns:a16="http://schemas.microsoft.com/office/drawing/2014/main" id="{321F9A72-E4A6-7071-7024-3968D860D8DF}"/>
              </a:ext>
            </a:extLst>
          </p:cNvPr>
          <p:cNvSpPr txBox="1"/>
          <p:nvPr/>
        </p:nvSpPr>
        <p:spPr>
          <a:xfrm flipH="1">
            <a:off x="6169228" y="3109504"/>
            <a:ext cx="2390088" cy="1886225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</a:rPr>
              <a:t>Most restaurants in data are at Houston in Texas (a significant urban center).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  <a:sym typeface="Didact Gothic"/>
              </a:rPr>
              <a:t>Quality may vary more significantly where restaurant options are abundant</a:t>
            </a:r>
            <a:endParaRPr sz="105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429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CE8916D6-6599-F7BA-0124-5B73E68A36E0}"/>
              </a:ext>
            </a:extLst>
          </p:cNvPr>
          <p:cNvSpPr/>
          <p:nvPr/>
        </p:nvSpPr>
        <p:spPr>
          <a:xfrm>
            <a:off x="85815" y="112440"/>
            <a:ext cx="2362417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AC76AF6A-6CB6-9E12-EEE6-6A765C268831}"/>
              </a:ext>
            </a:extLst>
          </p:cNvPr>
          <p:cNvSpPr txBox="1">
            <a:spLocks/>
          </p:cNvSpPr>
          <p:nvPr/>
        </p:nvSpPr>
        <p:spPr>
          <a:xfrm flipH="1">
            <a:off x="85815" y="65852"/>
            <a:ext cx="2426113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5 Methodology</a:t>
            </a:r>
            <a:endParaRPr lang="en-US" sz="2800" dirty="0"/>
          </a:p>
        </p:txBody>
      </p:sp>
      <p:sp>
        <p:nvSpPr>
          <p:cNvPr id="23" name="Google Shape;427;p54">
            <a:extLst>
              <a:ext uri="{FF2B5EF4-FFF2-40B4-BE49-F238E27FC236}">
                <a16:creationId xmlns:a16="http://schemas.microsoft.com/office/drawing/2014/main" id="{4EEDC03A-9A3E-77A8-22C2-3A8D776059B9}"/>
              </a:ext>
            </a:extLst>
          </p:cNvPr>
          <p:cNvSpPr txBox="1"/>
          <p:nvPr/>
        </p:nvSpPr>
        <p:spPr>
          <a:xfrm flipH="1">
            <a:off x="2077315" y="884387"/>
            <a:ext cx="1438566" cy="561721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K-Means</a:t>
            </a:r>
          </a:p>
        </p:txBody>
      </p:sp>
      <p:sp>
        <p:nvSpPr>
          <p:cNvPr id="24" name="Google Shape;427;p54">
            <a:extLst>
              <a:ext uri="{FF2B5EF4-FFF2-40B4-BE49-F238E27FC236}">
                <a16:creationId xmlns:a16="http://schemas.microsoft.com/office/drawing/2014/main" id="{BE036423-9A4A-0A9C-8D55-0C9B1CB94B1F}"/>
              </a:ext>
            </a:extLst>
          </p:cNvPr>
          <p:cNvSpPr txBox="1"/>
          <p:nvPr/>
        </p:nvSpPr>
        <p:spPr>
          <a:xfrm flipH="1">
            <a:off x="2027007" y="2198402"/>
            <a:ext cx="1752453" cy="64552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Hierarchical Clustering</a:t>
            </a:r>
            <a:endParaRPr lang="en" sz="1800" b="1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" name="Google Shape;427;p54">
            <a:extLst>
              <a:ext uri="{FF2B5EF4-FFF2-40B4-BE49-F238E27FC236}">
                <a16:creationId xmlns:a16="http://schemas.microsoft.com/office/drawing/2014/main" id="{1B0DA63E-D89A-0608-9E6D-84D8691C3422}"/>
              </a:ext>
            </a:extLst>
          </p:cNvPr>
          <p:cNvSpPr txBox="1"/>
          <p:nvPr/>
        </p:nvSpPr>
        <p:spPr>
          <a:xfrm flipH="1">
            <a:off x="2146535" y="3813954"/>
            <a:ext cx="1369346" cy="44029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DBSCAN</a:t>
            </a:r>
            <a:endParaRPr lang="en" sz="1800" b="1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" name="Google Shape;427;p54">
            <a:extLst>
              <a:ext uri="{FF2B5EF4-FFF2-40B4-BE49-F238E27FC236}">
                <a16:creationId xmlns:a16="http://schemas.microsoft.com/office/drawing/2014/main" id="{F0F0CFE1-3C3C-B501-8783-F310D0C397AA}"/>
              </a:ext>
            </a:extLst>
          </p:cNvPr>
          <p:cNvSpPr txBox="1"/>
          <p:nvPr/>
        </p:nvSpPr>
        <p:spPr>
          <a:xfrm flipH="1">
            <a:off x="4773435" y="2670958"/>
            <a:ext cx="2056787" cy="1142996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CAF2FE"/>
                </a:solidFill>
                <a:latin typeface="Comfortaa"/>
                <a:ea typeface="Comfortaa"/>
                <a:cs typeface="Comfortaa"/>
                <a:sym typeface="Comfortaa"/>
              </a:rPr>
              <a:t>F</a:t>
            </a:r>
            <a:r>
              <a:rPr lang="en" sz="1100" dirty="0">
                <a:solidFill>
                  <a:srgbClr val="CAF2FE"/>
                </a:solidFill>
                <a:latin typeface="Comfortaa"/>
                <a:sym typeface="Comfortaa"/>
              </a:rPr>
              <a:t>ind the Optimal Clustering Method</a:t>
            </a:r>
            <a:endParaRPr lang="he-IL" sz="1100" dirty="0">
              <a:solidFill>
                <a:srgbClr val="CAF2FE"/>
              </a:solidFill>
              <a:latin typeface="Comfortaa"/>
              <a:sym typeface="Comforta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CAF2FE"/>
                </a:solidFill>
                <a:latin typeface="Comfortaa"/>
                <a:sym typeface="Comfortaa"/>
              </a:rPr>
              <a:t>(</a:t>
            </a:r>
            <a:r>
              <a:rPr lang="en-US" sz="900" dirty="0">
                <a:solidFill>
                  <a:srgbClr val="CAF2FE"/>
                </a:solidFill>
                <a:latin typeface="Comfortaa"/>
              </a:rPr>
              <a:t>metric that measures how well each data point fits into its assigned cluster)</a:t>
            </a:r>
            <a:endParaRPr lang="en" sz="900" dirty="0">
              <a:solidFill>
                <a:srgbClr val="CAF2FE"/>
              </a:solidFill>
              <a:latin typeface="Comfortaa"/>
              <a:sym typeface="Comfortaa"/>
            </a:endParaRPr>
          </a:p>
        </p:txBody>
      </p:sp>
      <p:sp>
        <p:nvSpPr>
          <p:cNvPr id="31" name="Google Shape;427;p54">
            <a:extLst>
              <a:ext uri="{FF2B5EF4-FFF2-40B4-BE49-F238E27FC236}">
                <a16:creationId xmlns:a16="http://schemas.microsoft.com/office/drawing/2014/main" id="{584F76F7-7C5E-E8E4-7F51-62787CDA8E19}"/>
              </a:ext>
            </a:extLst>
          </p:cNvPr>
          <p:cNvSpPr txBox="1"/>
          <p:nvPr/>
        </p:nvSpPr>
        <p:spPr>
          <a:xfrm flipH="1">
            <a:off x="6908611" y="2645413"/>
            <a:ext cx="2031621" cy="703142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ECAD9"/>
                </a:solidFill>
                <a:latin typeface="Comfortaa"/>
                <a:ea typeface="Comfortaa"/>
                <a:cs typeface="Comfortaa"/>
                <a:sym typeface="Comfortaa"/>
              </a:rPr>
              <a:t>Based on location clustering</a:t>
            </a:r>
          </a:p>
        </p:txBody>
      </p:sp>
      <p:sp>
        <p:nvSpPr>
          <p:cNvPr id="32" name="Google Shape;646;p67">
            <a:extLst>
              <a:ext uri="{FF2B5EF4-FFF2-40B4-BE49-F238E27FC236}">
                <a16:creationId xmlns:a16="http://schemas.microsoft.com/office/drawing/2014/main" id="{1DF87DD0-B8C5-EB15-4B4F-C21648A93A8D}"/>
              </a:ext>
            </a:extLst>
          </p:cNvPr>
          <p:cNvSpPr txBox="1"/>
          <p:nvPr/>
        </p:nvSpPr>
        <p:spPr>
          <a:xfrm>
            <a:off x="85815" y="2186939"/>
            <a:ext cx="1664404" cy="7696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 Restaurants</a:t>
            </a:r>
            <a:endParaRPr sz="1800" b="1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" name="Google Shape;647;p67">
            <a:extLst>
              <a:ext uri="{FF2B5EF4-FFF2-40B4-BE49-F238E27FC236}">
                <a16:creationId xmlns:a16="http://schemas.microsoft.com/office/drawing/2014/main" id="{6A6FEE89-4DC2-49B1-4EF3-87DC34069EF6}"/>
              </a:ext>
            </a:extLst>
          </p:cNvPr>
          <p:cNvSpPr/>
          <p:nvPr/>
        </p:nvSpPr>
        <p:spPr>
          <a:xfrm>
            <a:off x="1536056" y="969759"/>
            <a:ext cx="534960" cy="1551403"/>
          </a:xfrm>
          <a:custGeom>
            <a:avLst/>
            <a:gdLst/>
            <a:ahLst/>
            <a:cxnLst/>
            <a:rect l="l" t="t" r="r" b="b"/>
            <a:pathLst>
              <a:path w="27273" h="28862" extrusionOk="0">
                <a:moveTo>
                  <a:pt x="0" y="28862"/>
                </a:moveTo>
                <a:lnTo>
                  <a:pt x="15093" y="28862"/>
                </a:lnTo>
                <a:lnTo>
                  <a:pt x="15093" y="0"/>
                </a:lnTo>
                <a:lnTo>
                  <a:pt x="27273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IL"/>
          </a:p>
        </p:txBody>
      </p:sp>
      <p:sp>
        <p:nvSpPr>
          <p:cNvPr id="34" name="Google Shape;648;p67">
            <a:extLst>
              <a:ext uri="{FF2B5EF4-FFF2-40B4-BE49-F238E27FC236}">
                <a16:creationId xmlns:a16="http://schemas.microsoft.com/office/drawing/2014/main" id="{3858308C-0CC2-E721-2234-A53C2751DBEE}"/>
              </a:ext>
            </a:extLst>
          </p:cNvPr>
          <p:cNvSpPr/>
          <p:nvPr/>
        </p:nvSpPr>
        <p:spPr>
          <a:xfrm rot="10800000" flipH="1">
            <a:off x="1536056" y="2521216"/>
            <a:ext cx="534960" cy="1551348"/>
          </a:xfrm>
          <a:custGeom>
            <a:avLst/>
            <a:gdLst/>
            <a:ahLst/>
            <a:cxnLst/>
            <a:rect l="l" t="t" r="r" b="b"/>
            <a:pathLst>
              <a:path w="27273" h="28862" extrusionOk="0">
                <a:moveTo>
                  <a:pt x="0" y="28862"/>
                </a:moveTo>
                <a:lnTo>
                  <a:pt x="15093" y="28862"/>
                </a:lnTo>
                <a:lnTo>
                  <a:pt x="15093" y="0"/>
                </a:lnTo>
                <a:lnTo>
                  <a:pt x="27273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IL"/>
          </a:p>
        </p:txBody>
      </p:sp>
      <p:cxnSp>
        <p:nvCxnSpPr>
          <p:cNvPr id="41" name="Google Shape;655;p67">
            <a:extLst>
              <a:ext uri="{FF2B5EF4-FFF2-40B4-BE49-F238E27FC236}">
                <a16:creationId xmlns:a16="http://schemas.microsoft.com/office/drawing/2014/main" id="{0182EBA3-56CB-6EC7-F446-34FCB95D3B00}"/>
              </a:ext>
            </a:extLst>
          </p:cNvPr>
          <p:cNvCxnSpPr/>
          <p:nvPr/>
        </p:nvCxnSpPr>
        <p:spPr>
          <a:xfrm>
            <a:off x="1782207" y="2522285"/>
            <a:ext cx="244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" name="Google Shape;647;p67">
            <a:extLst>
              <a:ext uri="{FF2B5EF4-FFF2-40B4-BE49-F238E27FC236}">
                <a16:creationId xmlns:a16="http://schemas.microsoft.com/office/drawing/2014/main" id="{75A4201F-01C7-019C-717A-3A393654431D}"/>
              </a:ext>
            </a:extLst>
          </p:cNvPr>
          <p:cNvSpPr/>
          <p:nvPr/>
        </p:nvSpPr>
        <p:spPr>
          <a:xfrm flipH="1">
            <a:off x="4037040" y="1584085"/>
            <a:ext cx="534960" cy="937077"/>
          </a:xfrm>
          <a:custGeom>
            <a:avLst/>
            <a:gdLst/>
            <a:ahLst/>
            <a:cxnLst/>
            <a:rect l="l" t="t" r="r" b="b"/>
            <a:pathLst>
              <a:path w="27273" h="28862" extrusionOk="0">
                <a:moveTo>
                  <a:pt x="0" y="28862"/>
                </a:moveTo>
                <a:lnTo>
                  <a:pt x="15093" y="28862"/>
                </a:lnTo>
                <a:lnTo>
                  <a:pt x="15093" y="0"/>
                </a:lnTo>
                <a:lnTo>
                  <a:pt x="27273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IL"/>
          </a:p>
        </p:txBody>
      </p:sp>
      <p:sp>
        <p:nvSpPr>
          <p:cNvPr id="46" name="Google Shape;648;p67">
            <a:extLst>
              <a:ext uri="{FF2B5EF4-FFF2-40B4-BE49-F238E27FC236}">
                <a16:creationId xmlns:a16="http://schemas.microsoft.com/office/drawing/2014/main" id="{F55A45DF-17E1-6AEE-0EC6-8148D968618F}"/>
              </a:ext>
            </a:extLst>
          </p:cNvPr>
          <p:cNvSpPr/>
          <p:nvPr/>
        </p:nvSpPr>
        <p:spPr>
          <a:xfrm flipH="1" flipV="1">
            <a:off x="4037040" y="2521162"/>
            <a:ext cx="534960" cy="951645"/>
          </a:xfrm>
          <a:custGeom>
            <a:avLst/>
            <a:gdLst/>
            <a:ahLst/>
            <a:cxnLst/>
            <a:rect l="l" t="t" r="r" b="b"/>
            <a:pathLst>
              <a:path w="27273" h="28862" extrusionOk="0">
                <a:moveTo>
                  <a:pt x="0" y="28862"/>
                </a:moveTo>
                <a:lnTo>
                  <a:pt x="15093" y="28862"/>
                </a:lnTo>
                <a:lnTo>
                  <a:pt x="15093" y="0"/>
                </a:lnTo>
                <a:lnTo>
                  <a:pt x="27273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IL"/>
          </a:p>
        </p:txBody>
      </p:sp>
      <p:cxnSp>
        <p:nvCxnSpPr>
          <p:cNvPr id="47" name="Google Shape;655;p67">
            <a:extLst>
              <a:ext uri="{FF2B5EF4-FFF2-40B4-BE49-F238E27FC236}">
                <a16:creationId xmlns:a16="http://schemas.microsoft.com/office/drawing/2014/main" id="{12B414F9-DEAC-5025-57FD-82BC20CA6DA7}"/>
              </a:ext>
            </a:extLst>
          </p:cNvPr>
          <p:cNvCxnSpPr/>
          <p:nvPr/>
        </p:nvCxnSpPr>
        <p:spPr>
          <a:xfrm>
            <a:off x="4449600" y="2521162"/>
            <a:ext cx="244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Google Shape;427;p54">
            <a:extLst>
              <a:ext uri="{FF2B5EF4-FFF2-40B4-BE49-F238E27FC236}">
                <a16:creationId xmlns:a16="http://schemas.microsoft.com/office/drawing/2014/main" id="{E5BCC7F5-B192-B32D-F646-0739A0CED340}"/>
              </a:ext>
            </a:extLst>
          </p:cNvPr>
          <p:cNvSpPr txBox="1"/>
          <p:nvPr/>
        </p:nvSpPr>
        <p:spPr>
          <a:xfrm flipH="1">
            <a:off x="4786195" y="2198402"/>
            <a:ext cx="1438566" cy="561721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AF2FE"/>
                </a:solidFill>
                <a:latin typeface="Comfortaa"/>
                <a:ea typeface="Comfortaa"/>
                <a:cs typeface="Comfortaa"/>
                <a:sym typeface="Comfortaa"/>
              </a:rPr>
              <a:t>Silhouette Score</a:t>
            </a:r>
            <a:endParaRPr lang="en" sz="1800" b="1" dirty="0">
              <a:solidFill>
                <a:srgbClr val="CAF2F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0" name="Google Shape;655;p67">
            <a:extLst>
              <a:ext uri="{FF2B5EF4-FFF2-40B4-BE49-F238E27FC236}">
                <a16:creationId xmlns:a16="http://schemas.microsoft.com/office/drawing/2014/main" id="{E7F47D48-B0F7-15B5-61BF-25DE32482668}"/>
              </a:ext>
            </a:extLst>
          </p:cNvPr>
          <p:cNvCxnSpPr/>
          <p:nvPr/>
        </p:nvCxnSpPr>
        <p:spPr>
          <a:xfrm>
            <a:off x="6350688" y="2521162"/>
            <a:ext cx="43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1" name="Google Shape;427;p54">
            <a:extLst>
              <a:ext uri="{FF2B5EF4-FFF2-40B4-BE49-F238E27FC236}">
                <a16:creationId xmlns:a16="http://schemas.microsoft.com/office/drawing/2014/main" id="{53FF36E2-D740-95D3-B561-D261248ECEF8}"/>
              </a:ext>
            </a:extLst>
          </p:cNvPr>
          <p:cNvSpPr txBox="1"/>
          <p:nvPr/>
        </p:nvSpPr>
        <p:spPr>
          <a:xfrm flipH="1">
            <a:off x="6908611" y="2186939"/>
            <a:ext cx="2299679" cy="561721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ECAD9"/>
                </a:solidFill>
                <a:latin typeface="Comfortaa"/>
                <a:ea typeface="Comfortaa"/>
                <a:cs typeface="Comfortaa"/>
                <a:sym typeface="Comfortaa"/>
              </a:rPr>
              <a:t>Recommendation Algritem</a:t>
            </a:r>
          </a:p>
        </p:txBody>
      </p:sp>
      <p:sp>
        <p:nvSpPr>
          <p:cNvPr id="52" name="Google Shape;427;p54">
            <a:extLst>
              <a:ext uri="{FF2B5EF4-FFF2-40B4-BE49-F238E27FC236}">
                <a16:creationId xmlns:a16="http://schemas.microsoft.com/office/drawing/2014/main" id="{E31F1A74-66BA-B37D-6862-711AE3A5DB3A}"/>
              </a:ext>
            </a:extLst>
          </p:cNvPr>
          <p:cNvSpPr txBox="1"/>
          <p:nvPr/>
        </p:nvSpPr>
        <p:spPr>
          <a:xfrm flipH="1">
            <a:off x="85815" y="2448216"/>
            <a:ext cx="2227965" cy="1551349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Organizing 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into classes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• high intra-class similarity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• low inter-class similarity</a:t>
            </a:r>
            <a:endParaRPr lang="en" sz="900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" name="Google Shape;427;p54">
            <a:extLst>
              <a:ext uri="{FF2B5EF4-FFF2-40B4-BE49-F238E27FC236}">
                <a16:creationId xmlns:a16="http://schemas.microsoft.com/office/drawing/2014/main" id="{D1D49242-7DF8-29E5-BC0C-CF6BBB8BC9BF}"/>
              </a:ext>
            </a:extLst>
          </p:cNvPr>
          <p:cNvSpPr txBox="1"/>
          <p:nvPr/>
        </p:nvSpPr>
        <p:spPr>
          <a:xfrm flipH="1">
            <a:off x="2071016" y="1295675"/>
            <a:ext cx="2544993" cy="703142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 points based on proximity to centroid</a:t>
            </a:r>
            <a:endParaRPr lang="en" sz="1100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" name="Google Shape;427;p54">
            <a:extLst>
              <a:ext uri="{FF2B5EF4-FFF2-40B4-BE49-F238E27FC236}">
                <a16:creationId xmlns:a16="http://schemas.microsoft.com/office/drawing/2014/main" id="{C8B12769-EFC9-3C36-4D29-162BC5AD3C48}"/>
              </a:ext>
            </a:extLst>
          </p:cNvPr>
          <p:cNvSpPr txBox="1"/>
          <p:nvPr/>
        </p:nvSpPr>
        <p:spPr>
          <a:xfrm flipH="1">
            <a:off x="2071015" y="2645413"/>
            <a:ext cx="2544993" cy="703142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 points based on proximity between clusters</a:t>
            </a:r>
            <a:endParaRPr lang="en" sz="1100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427;p54">
            <a:extLst>
              <a:ext uri="{FF2B5EF4-FFF2-40B4-BE49-F238E27FC236}">
                <a16:creationId xmlns:a16="http://schemas.microsoft.com/office/drawing/2014/main" id="{7BF19146-6DC2-EF37-B656-154F66376C65}"/>
              </a:ext>
            </a:extLst>
          </p:cNvPr>
          <p:cNvSpPr txBox="1"/>
          <p:nvPr/>
        </p:nvSpPr>
        <p:spPr>
          <a:xfrm flipH="1">
            <a:off x="2146535" y="4034099"/>
            <a:ext cx="2544993" cy="703142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 points based on their density instead of proximity</a:t>
            </a:r>
            <a:endParaRPr lang="en" sz="1100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" name="Google Shape;342;p49">
            <a:extLst>
              <a:ext uri="{FF2B5EF4-FFF2-40B4-BE49-F238E27FC236}">
                <a16:creationId xmlns:a16="http://schemas.microsoft.com/office/drawing/2014/main" id="{B4F88B55-2458-2B7F-DC1A-25DE2F158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008" t="4359" r="10217" b="3678"/>
          <a:stretch/>
        </p:blipFill>
        <p:spPr>
          <a:xfrm>
            <a:off x="7607944" y="-140394"/>
            <a:ext cx="1758113" cy="1607126"/>
          </a:xfrm>
          <a:prstGeom prst="rect">
            <a:avLst/>
          </a:prstGeom>
          <a:noFill/>
          <a:ln>
            <a:noFill/>
          </a:ln>
          <a:effectLst>
            <a:outerShdw blurRad="57150" dist="29527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57" name="Google Shape;342;p49">
            <a:extLst>
              <a:ext uri="{FF2B5EF4-FFF2-40B4-BE49-F238E27FC236}">
                <a16:creationId xmlns:a16="http://schemas.microsoft.com/office/drawing/2014/main" id="{1B6F4016-4589-5E93-E94F-649BFED773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008" t="4359" r="10217" b="3678"/>
          <a:stretch/>
        </p:blipFill>
        <p:spPr>
          <a:xfrm>
            <a:off x="215269" y="4173740"/>
            <a:ext cx="984528" cy="880873"/>
          </a:xfrm>
          <a:prstGeom prst="rect">
            <a:avLst/>
          </a:prstGeom>
          <a:noFill/>
          <a:ln>
            <a:noFill/>
          </a:ln>
          <a:effectLst>
            <a:outerShdw blurRad="57150" dist="295275" dir="9720000" algn="bl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subTitle" idx="2"/>
          </p:nvPr>
        </p:nvSpPr>
        <p:spPr>
          <a:xfrm>
            <a:off x="556242" y="819212"/>
            <a:ext cx="2944195" cy="815779"/>
          </a:xfrm>
          <a:prstGeom prst="roundRect">
            <a:avLst/>
          </a:prstGeom>
          <a:ln w="12700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 Quality: </a:t>
            </a:r>
            <a:r>
              <a:rPr lang="en" dirty="0">
                <a:solidFill>
                  <a:srgbClr val="FF4747"/>
                </a:solidFill>
              </a:rPr>
              <a:t>Location</a:t>
            </a:r>
            <a:endParaRPr dirty="0">
              <a:solidFill>
                <a:srgbClr val="FF4747"/>
              </a:solidFill>
            </a:endParaRPr>
          </a:p>
        </p:txBody>
      </p:sp>
      <p:sp>
        <p:nvSpPr>
          <p:cNvPr id="318" name="Google Shape;318;p48"/>
          <p:cNvSpPr txBox="1">
            <a:spLocks noGrp="1"/>
          </p:cNvSpPr>
          <p:nvPr>
            <p:ph type="subTitle" idx="4"/>
          </p:nvPr>
        </p:nvSpPr>
        <p:spPr>
          <a:xfrm>
            <a:off x="4788914" y="4136087"/>
            <a:ext cx="3329351" cy="815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Response time for generating recommendations, emphasizing high-performance</a:t>
            </a:r>
            <a:endParaRPr sz="1200" dirty="0"/>
          </a:p>
        </p:txBody>
      </p:sp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F12134BB-197D-7EC7-18C9-091218EF7991}"/>
              </a:ext>
            </a:extLst>
          </p:cNvPr>
          <p:cNvSpPr/>
          <p:nvPr/>
        </p:nvSpPr>
        <p:spPr>
          <a:xfrm>
            <a:off x="85815" y="112440"/>
            <a:ext cx="2362417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2B0DD7FB-2E37-06F0-CF64-C37F4945D794}"/>
              </a:ext>
            </a:extLst>
          </p:cNvPr>
          <p:cNvSpPr txBox="1">
            <a:spLocks/>
          </p:cNvSpPr>
          <p:nvPr/>
        </p:nvSpPr>
        <p:spPr>
          <a:xfrm flipH="1">
            <a:off x="85815" y="65852"/>
            <a:ext cx="2426113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he-IL" sz="2000" dirty="0"/>
              <a:t>6</a:t>
            </a:r>
            <a:r>
              <a:rPr lang="en-US" sz="2000" dirty="0"/>
              <a:t> Experiments</a:t>
            </a:r>
          </a:p>
          <a:p>
            <a:endParaRPr lang="en-US" sz="2800" dirty="0"/>
          </a:p>
        </p:txBody>
      </p:sp>
      <p:pic>
        <p:nvPicPr>
          <p:cNvPr id="6" name="Google Shape;360;p51">
            <a:extLst>
              <a:ext uri="{FF2B5EF4-FFF2-40B4-BE49-F238E27FC236}">
                <a16:creationId xmlns:a16="http://schemas.microsoft.com/office/drawing/2014/main" id="{8F3AB296-C952-4EB4-9105-1AD3E54361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422" t="6267" r="14095" b="3553"/>
          <a:stretch/>
        </p:blipFill>
        <p:spPr>
          <a:xfrm rot="3287631">
            <a:off x="1057158" y="3521531"/>
            <a:ext cx="1318054" cy="1290992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7" name="Google Shape;361;p51">
            <a:extLst>
              <a:ext uri="{FF2B5EF4-FFF2-40B4-BE49-F238E27FC236}">
                <a16:creationId xmlns:a16="http://schemas.microsoft.com/office/drawing/2014/main" id="{94EAAEFD-26DC-6781-566A-19D4AE54F4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422" t="6267" r="14095" b="3553"/>
          <a:stretch/>
        </p:blipFill>
        <p:spPr>
          <a:xfrm rot="9948238" flipH="1">
            <a:off x="8105551" y="-57178"/>
            <a:ext cx="1130528" cy="1107359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8" name="Google Shape;316;p48">
            <a:extLst>
              <a:ext uri="{FF2B5EF4-FFF2-40B4-BE49-F238E27FC236}">
                <a16:creationId xmlns:a16="http://schemas.microsoft.com/office/drawing/2014/main" id="{5D1CA7D2-B22B-90A0-A794-07D873DB7D66}"/>
              </a:ext>
            </a:extLst>
          </p:cNvPr>
          <p:cNvSpPr txBox="1">
            <a:spLocks/>
          </p:cNvSpPr>
          <p:nvPr/>
        </p:nvSpPr>
        <p:spPr>
          <a:xfrm>
            <a:off x="2501664" y="2178955"/>
            <a:ext cx="2906688" cy="815779"/>
          </a:xfrm>
          <a:prstGeom prst="roundRect">
            <a:avLst/>
          </a:prstGeom>
          <a:noFill/>
          <a:ln w="12700">
            <a:solidFill>
              <a:schemeClr val="tx2"/>
            </a:solidFill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Recommendation Quality: </a:t>
            </a:r>
            <a:r>
              <a:rPr lang="en-US" dirty="0">
                <a:solidFill>
                  <a:srgbClr val="FF4747"/>
                </a:solidFill>
              </a:rPr>
              <a:t>Rating</a:t>
            </a:r>
          </a:p>
        </p:txBody>
      </p:sp>
      <p:sp>
        <p:nvSpPr>
          <p:cNvPr id="9" name="Google Shape;316;p48">
            <a:extLst>
              <a:ext uri="{FF2B5EF4-FFF2-40B4-BE49-F238E27FC236}">
                <a16:creationId xmlns:a16="http://schemas.microsoft.com/office/drawing/2014/main" id="{9A66AB30-E380-2AE0-5835-B7A3252F83E0}"/>
              </a:ext>
            </a:extLst>
          </p:cNvPr>
          <p:cNvSpPr txBox="1">
            <a:spLocks/>
          </p:cNvSpPr>
          <p:nvPr/>
        </p:nvSpPr>
        <p:spPr>
          <a:xfrm>
            <a:off x="4572000" y="3483290"/>
            <a:ext cx="3763181" cy="815779"/>
          </a:xfrm>
          <a:prstGeom prst="roundRect">
            <a:avLst/>
          </a:prstGeom>
          <a:noFill/>
          <a:ln w="12700">
            <a:solidFill>
              <a:schemeClr val="tx2"/>
            </a:solidFill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Recommendation Quality: </a:t>
            </a:r>
            <a:r>
              <a:rPr lang="en-US" dirty="0">
                <a:solidFill>
                  <a:srgbClr val="FF4747"/>
                </a:solidFill>
              </a:rPr>
              <a:t>Response Time</a:t>
            </a:r>
          </a:p>
        </p:txBody>
      </p:sp>
      <p:sp>
        <p:nvSpPr>
          <p:cNvPr id="14" name="Google Shape;318;p48">
            <a:extLst>
              <a:ext uri="{FF2B5EF4-FFF2-40B4-BE49-F238E27FC236}">
                <a16:creationId xmlns:a16="http://schemas.microsoft.com/office/drawing/2014/main" id="{B58CFCF7-9A37-EA94-26D2-335C42DF5A6E}"/>
              </a:ext>
            </a:extLst>
          </p:cNvPr>
          <p:cNvSpPr txBox="1">
            <a:spLocks/>
          </p:cNvSpPr>
          <p:nvPr/>
        </p:nvSpPr>
        <p:spPr>
          <a:xfrm>
            <a:off x="1845766" y="2803229"/>
            <a:ext cx="4314329" cy="81578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The effectiveness of the system in recommending high-rated restaurants within each cluster</a:t>
            </a:r>
          </a:p>
        </p:txBody>
      </p:sp>
      <p:sp>
        <p:nvSpPr>
          <p:cNvPr id="15" name="Google Shape;318;p48">
            <a:extLst>
              <a:ext uri="{FF2B5EF4-FFF2-40B4-BE49-F238E27FC236}">
                <a16:creationId xmlns:a16="http://schemas.microsoft.com/office/drawing/2014/main" id="{D092E389-5733-9553-2475-C8CAD394C966}"/>
              </a:ext>
            </a:extLst>
          </p:cNvPr>
          <p:cNvSpPr txBox="1">
            <a:spLocks/>
          </p:cNvSpPr>
          <p:nvPr/>
        </p:nvSpPr>
        <p:spPr>
          <a:xfrm>
            <a:off x="321027" y="1481766"/>
            <a:ext cx="3414623" cy="81578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The quality of the clustering and recommendation of restaurants are close to the user's location.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stainable Restaurant Management by Slidesgo">
  <a:themeElements>
    <a:clrScheme name="Simple Light">
      <a:dk1>
        <a:srgbClr val="000000"/>
      </a:dk1>
      <a:lt1>
        <a:srgbClr val="FFFFFF"/>
      </a:lt1>
      <a:dk2>
        <a:srgbClr val="807977"/>
      </a:dk2>
      <a:lt2>
        <a:srgbClr val="FFF7E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3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782</Words>
  <Application>Microsoft Office PowerPoint</Application>
  <PresentationFormat>‫הצגה על המסך (16:9)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1" baseType="lpstr">
      <vt:lpstr>Comfortaa</vt:lpstr>
      <vt:lpstr>Actor</vt:lpstr>
      <vt:lpstr>Arial</vt:lpstr>
      <vt:lpstr>Didact Gothic</vt:lpstr>
      <vt:lpstr>Arimo SemiBold</vt:lpstr>
      <vt:lpstr>system-ui</vt:lpstr>
      <vt:lpstr>Nunito</vt:lpstr>
      <vt:lpstr>Sustainable Restaurant Management by Slidesgo</vt:lpstr>
      <vt:lpstr>Restaurant Recommendation Location-Based</vt:lpstr>
      <vt:lpstr>1</vt:lpstr>
      <vt:lpstr>1 Motivation</vt:lpstr>
      <vt:lpstr>Location-Based Recommendation System 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RESTAURANT MANAGEMENT</dc:title>
  <dc:creator>Nisim Cohen, Bar</dc:creator>
  <cp:lastModifiedBy>בר ניסים כהן</cp:lastModifiedBy>
  <cp:revision>3</cp:revision>
  <dcterms:modified xsi:type="dcterms:W3CDTF">2024-03-20T15:41:49Z</dcterms:modified>
</cp:coreProperties>
</file>